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Bold" charset="1" panose="00000800000000000000"/>
      <p:regular r:id="rId23"/>
    </p:embeddedFont>
    <p:embeddedFont>
      <p:font typeface="Montserrat" charset="1" panose="00000500000000000000"/>
      <p:regular r:id="rId24"/>
    </p:embeddedFont>
    <p:embeddedFont>
      <p:font typeface="Baloo" charset="1" panose="03080902040302020200"/>
      <p:regular r:id="rId25"/>
    </p:embeddedFont>
    <p:embeddedFont>
      <p:font typeface="Arial" charset="1" panose="020B0502020202020204"/>
      <p:regular r:id="rId26"/>
    </p:embeddedFont>
    <p:embeddedFont>
      <p:font typeface="Arial Bold" charset="1" panose="020B0802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4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2" Target="../media/image1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7996" cy="10287002"/>
            <a:chOff x="0" y="0"/>
            <a:chExt cx="24383995" cy="13716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53" r="0" b="-85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792804" y="-1072776"/>
            <a:ext cx="19873608" cy="12300402"/>
          </a:xfrm>
          <a:custGeom>
            <a:avLst/>
            <a:gdLst/>
            <a:ahLst/>
            <a:cxnLst/>
            <a:rect r="r" b="b" t="t" l="l"/>
            <a:pathLst>
              <a:path h="12300402" w="19873608">
                <a:moveTo>
                  <a:pt x="0" y="0"/>
                </a:moveTo>
                <a:lnTo>
                  <a:pt x="19873608" y="0"/>
                </a:lnTo>
                <a:lnTo>
                  <a:pt x="19873608" y="12300402"/>
                </a:lnTo>
                <a:lnTo>
                  <a:pt x="0" y="12300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" r="0" b="-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0900" y="-493110"/>
            <a:ext cx="17358828" cy="4986530"/>
          </a:xfrm>
          <a:custGeom>
            <a:avLst/>
            <a:gdLst/>
            <a:ahLst/>
            <a:cxnLst/>
            <a:rect r="r" b="b" t="t" l="l"/>
            <a:pathLst>
              <a:path h="4986530" w="17358828">
                <a:moveTo>
                  <a:pt x="0" y="0"/>
                </a:moveTo>
                <a:lnTo>
                  <a:pt x="17358828" y="0"/>
                </a:lnTo>
                <a:lnTo>
                  <a:pt x="17358828" y="4986530"/>
                </a:lnTo>
                <a:lnTo>
                  <a:pt x="0" y="4986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0" r="0" b="-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536" y="8416472"/>
            <a:ext cx="1662904" cy="1149450"/>
          </a:xfrm>
          <a:custGeom>
            <a:avLst/>
            <a:gdLst/>
            <a:ahLst/>
            <a:cxnLst/>
            <a:rect r="r" b="b" t="t" l="l"/>
            <a:pathLst>
              <a:path h="1149450" w="1662904">
                <a:moveTo>
                  <a:pt x="0" y="0"/>
                </a:moveTo>
                <a:lnTo>
                  <a:pt x="1662904" y="0"/>
                </a:lnTo>
                <a:lnTo>
                  <a:pt x="1662904" y="1149450"/>
                </a:lnTo>
                <a:lnTo>
                  <a:pt x="0" y="1149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" r="0" b="-1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70068" y="6414161"/>
            <a:ext cx="9129490" cy="247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32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CB</a:t>
            </a:r>
            <a:r>
              <a:rPr lang="en-US" sz="32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HD     	: ThS.Nguyễn Trung Phú</a:t>
            </a:r>
          </a:p>
          <a:p>
            <a:pPr algn="l">
              <a:lnSpc>
                <a:spcPts val="4992"/>
              </a:lnSpc>
            </a:pPr>
            <a:r>
              <a:rPr lang="en-US" sz="32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Sinh viên	: Phạm Đăng Đông</a:t>
            </a:r>
          </a:p>
          <a:p>
            <a:pPr algn="l">
              <a:lnSpc>
                <a:spcPts val="4992"/>
              </a:lnSpc>
            </a:pPr>
            <a:r>
              <a:rPr lang="en-US" sz="32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Lớp - Khóa	: CNTT03 – K16</a:t>
            </a:r>
          </a:p>
          <a:p>
            <a:pPr algn="l">
              <a:lnSpc>
                <a:spcPts val="4992"/>
              </a:lnSpc>
            </a:pPr>
            <a:r>
              <a:rPr lang="en-US" sz="32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 sinh viên        : 2021603320</a:t>
            </a:r>
          </a:p>
        </p:txBody>
      </p:sp>
      <p:grpSp>
        <p:nvGrpSpPr>
          <p:cNvPr name="Group 8" id="8"/>
          <p:cNvGrpSpPr/>
          <p:nvPr/>
        </p:nvGrpSpPr>
        <p:grpSpPr>
          <a:xfrm rot="11895">
            <a:off x="6386496" y="6156970"/>
            <a:ext cx="5515008" cy="9525"/>
            <a:chOff x="0" y="0"/>
            <a:chExt cx="7353344" cy="12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53300" cy="12700"/>
            </a:xfrm>
            <a:custGeom>
              <a:avLst/>
              <a:gdLst/>
              <a:ahLst/>
              <a:cxnLst/>
              <a:rect r="r" b="b" t="t" l="l"/>
              <a:pathLst>
                <a:path h="12700" w="7353300">
                  <a:moveTo>
                    <a:pt x="6350" y="0"/>
                  </a:moveTo>
                  <a:lnTo>
                    <a:pt x="7346950" y="0"/>
                  </a:lnTo>
                  <a:cubicBezTo>
                    <a:pt x="7350506" y="0"/>
                    <a:pt x="7353300" y="2794"/>
                    <a:pt x="7353300" y="6350"/>
                  </a:cubicBezTo>
                  <a:cubicBezTo>
                    <a:pt x="7353300" y="9906"/>
                    <a:pt x="7350506" y="12700"/>
                    <a:pt x="73469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EC687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1425" y="3423078"/>
            <a:ext cx="1809947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TỐT NGHIỆP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6867" y="-71161"/>
            <a:ext cx="12163152" cy="148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32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ĐẠI HỌC CÔNG NGHIỆP HÀ NỘI</a:t>
            </a:r>
          </a:p>
          <a:p>
            <a:pPr algn="ctr">
              <a:lnSpc>
                <a:spcPts val="4992"/>
              </a:lnSpc>
            </a:pPr>
            <a:r>
              <a:rPr lang="en-US" sz="32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TRƯỜNG CÔNG NGHỆ THÔNG TIN VÀ TRUYỀN THÔNG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900" y="4270759"/>
            <a:ext cx="17053680" cy="1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3999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ĐỀ TÀI: XÂY DỰNG ỨNG DỤNG ĐO CHIỀU CAO SỬ DỤNG </a:t>
            </a:r>
            <a:r>
              <a:rPr lang="en-US" sz="3999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MEDIAPIPE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9264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1/16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96058" y="1733378"/>
            <a:ext cx="8084534" cy="1401604"/>
            <a:chOff x="0" y="0"/>
            <a:chExt cx="10779379" cy="1868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79379" cy="1868805"/>
            </a:xfrm>
            <a:custGeom>
              <a:avLst/>
              <a:gdLst/>
              <a:ahLst/>
              <a:cxnLst/>
              <a:rect r="r" b="b" t="t" l="l"/>
              <a:pathLst>
                <a:path h="1868805" w="10779379">
                  <a:moveTo>
                    <a:pt x="0" y="934339"/>
                  </a:moveTo>
                  <a:cubicBezTo>
                    <a:pt x="0" y="418338"/>
                    <a:pt x="418338" y="0"/>
                    <a:pt x="934339" y="0"/>
                  </a:cubicBezTo>
                  <a:lnTo>
                    <a:pt x="9845040" y="0"/>
                  </a:lnTo>
                  <a:cubicBezTo>
                    <a:pt x="10361041" y="0"/>
                    <a:pt x="10779379" y="418338"/>
                    <a:pt x="10779379" y="934339"/>
                  </a:cubicBezTo>
                  <a:cubicBezTo>
                    <a:pt x="10779379" y="1450340"/>
                    <a:pt x="10361041" y="1868678"/>
                    <a:pt x="9845040" y="1868678"/>
                  </a:cubicBezTo>
                  <a:lnTo>
                    <a:pt x="934339" y="1868678"/>
                  </a:lnTo>
                  <a:cubicBezTo>
                    <a:pt x="418338" y="1868805"/>
                    <a:pt x="0" y="1450467"/>
                    <a:pt x="0" y="934339"/>
                  </a:cubicBezTo>
                  <a:close/>
                </a:path>
              </a:pathLst>
            </a:custGeom>
            <a:solidFill>
              <a:srgbClr val="A0C4F4">
                <a:alpha val="392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48176" y="1851806"/>
            <a:ext cx="6773274" cy="1164716"/>
            <a:chOff x="0" y="0"/>
            <a:chExt cx="9031032" cy="15529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30970" cy="1552956"/>
            </a:xfrm>
            <a:custGeom>
              <a:avLst/>
              <a:gdLst/>
              <a:ahLst/>
              <a:cxnLst/>
              <a:rect r="r" b="b" t="t" l="l"/>
              <a:pathLst>
                <a:path h="1552956" w="9030970">
                  <a:moveTo>
                    <a:pt x="0" y="0"/>
                  </a:moveTo>
                  <a:lnTo>
                    <a:pt x="9030970" y="0"/>
                  </a:lnTo>
                  <a:lnTo>
                    <a:pt x="9030970" y="1552956"/>
                  </a:lnTo>
                  <a:lnTo>
                    <a:pt x="0" y="155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2236" y="7222887"/>
            <a:ext cx="5411994" cy="3862076"/>
          </a:xfrm>
          <a:custGeom>
            <a:avLst/>
            <a:gdLst/>
            <a:ahLst/>
            <a:cxnLst/>
            <a:rect r="r" b="b" t="t" l="l"/>
            <a:pathLst>
              <a:path h="3862076" w="5411994">
                <a:moveTo>
                  <a:pt x="0" y="0"/>
                </a:moveTo>
                <a:lnTo>
                  <a:pt x="5411994" y="0"/>
                </a:lnTo>
                <a:lnTo>
                  <a:pt x="5411994" y="3862076"/>
                </a:lnTo>
                <a:lnTo>
                  <a:pt x="0" y="386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" t="0" r="-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2650" y="562200"/>
            <a:ext cx="2081054" cy="929150"/>
          </a:xfrm>
          <a:custGeom>
            <a:avLst/>
            <a:gdLst/>
            <a:ahLst/>
            <a:cxnLst/>
            <a:rect r="r" b="b" t="t" l="l"/>
            <a:pathLst>
              <a:path h="929150" w="2081054">
                <a:moveTo>
                  <a:pt x="0" y="0"/>
                </a:moveTo>
                <a:lnTo>
                  <a:pt x="2081054" y="0"/>
                </a:lnTo>
                <a:lnTo>
                  <a:pt x="2081054" y="929150"/>
                </a:lnTo>
                <a:lnTo>
                  <a:pt x="0" y="92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2" r="0" b="-11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66627" y="750483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  <p:grpSp>
        <p:nvGrpSpPr>
          <p:cNvPr name="Group 10" id="10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28444" y="1472300"/>
            <a:ext cx="4528362" cy="1125518"/>
            <a:chOff x="0" y="0"/>
            <a:chExt cx="6037816" cy="15006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37816" cy="1500691"/>
            </a:xfrm>
            <a:custGeom>
              <a:avLst/>
              <a:gdLst/>
              <a:ahLst/>
              <a:cxnLst/>
              <a:rect r="r" b="b" t="t" l="l"/>
              <a:pathLst>
                <a:path h="1500691" w="6037816">
                  <a:moveTo>
                    <a:pt x="0" y="0"/>
                  </a:moveTo>
                  <a:lnTo>
                    <a:pt x="6037816" y="0"/>
                  </a:lnTo>
                  <a:lnTo>
                    <a:pt x="6037816" y="1500691"/>
                  </a:lnTo>
                  <a:lnTo>
                    <a:pt x="0" y="1500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037816" cy="15006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Box</a:t>
              </a:r>
              <a:r>
                <a:rPr lang="en-US" sz="4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_detect: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615599" y="2432321"/>
            <a:ext cx="11672401" cy="5526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Mục đích: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Phát hiện black box để chuẩn hóa đo lường.</a:t>
            </a:r>
          </a:p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Mô hình: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YOLOv11m – nhanh, chính xác, tối ưu thời gian thực.</a:t>
            </a:r>
          </a:p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Dữ liệu: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312 ảnh, 720p–1080p, tăng cường (lật, xoay, sáng).</a:t>
            </a:r>
          </a:p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mAP@0.5 &gt;0.9, precision/recall ~1.0, box loss ~0.2, ~60ms.</a:t>
            </a:r>
          </a:p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Ứng dụng: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Chuẩn hóa pixel/cm, nâng độ chính xác chiều ca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87343" y="2594246"/>
            <a:ext cx="5788670" cy="6986824"/>
          </a:xfrm>
          <a:custGeom>
            <a:avLst/>
            <a:gdLst/>
            <a:ahLst/>
            <a:cxnLst/>
            <a:rect r="r" b="b" t="t" l="l"/>
            <a:pathLst>
              <a:path h="6986824" w="5788670">
                <a:moveTo>
                  <a:pt x="0" y="0"/>
                </a:moveTo>
                <a:lnTo>
                  <a:pt x="5788671" y="0"/>
                </a:lnTo>
                <a:lnTo>
                  <a:pt x="5788671" y="6986824"/>
                </a:lnTo>
                <a:lnTo>
                  <a:pt x="0" y="6986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29808" y="8225000"/>
            <a:ext cx="8156658" cy="2458612"/>
          </a:xfrm>
          <a:custGeom>
            <a:avLst/>
            <a:gdLst/>
            <a:ahLst/>
            <a:cxnLst/>
            <a:rect r="r" b="b" t="t" l="l"/>
            <a:pathLst>
              <a:path h="2458612" w="8156658">
                <a:moveTo>
                  <a:pt x="0" y="0"/>
                </a:moveTo>
                <a:lnTo>
                  <a:pt x="8156658" y="0"/>
                </a:lnTo>
                <a:lnTo>
                  <a:pt x="8156658" y="2458612"/>
                </a:lnTo>
                <a:lnTo>
                  <a:pt x="0" y="245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31" r="0" b="-1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78585" y="1970095"/>
            <a:ext cx="14290087" cy="7037868"/>
          </a:xfrm>
          <a:custGeom>
            <a:avLst/>
            <a:gdLst/>
            <a:ahLst/>
            <a:cxnLst/>
            <a:rect r="r" b="b" t="t" l="l"/>
            <a:pathLst>
              <a:path h="7037868" w="14290087">
                <a:moveTo>
                  <a:pt x="0" y="0"/>
                </a:moveTo>
                <a:lnTo>
                  <a:pt x="14290087" y="0"/>
                </a:lnTo>
                <a:lnTo>
                  <a:pt x="14290087" y="7037868"/>
                </a:lnTo>
                <a:lnTo>
                  <a:pt x="0" y="703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66627" y="750483"/>
            <a:ext cx="6992036" cy="71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ĐẠT ĐƯỢC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8585" y="1455521"/>
            <a:ext cx="6244513" cy="51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3399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Biểu đồ train box detect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2236" y="7222887"/>
            <a:ext cx="5411994" cy="3862076"/>
          </a:xfrm>
          <a:custGeom>
            <a:avLst/>
            <a:gdLst/>
            <a:ahLst/>
            <a:cxnLst/>
            <a:rect r="r" b="b" t="t" l="l"/>
            <a:pathLst>
              <a:path h="3862076" w="5411994">
                <a:moveTo>
                  <a:pt x="0" y="0"/>
                </a:moveTo>
                <a:lnTo>
                  <a:pt x="5411994" y="0"/>
                </a:lnTo>
                <a:lnTo>
                  <a:pt x="5411994" y="3862076"/>
                </a:lnTo>
                <a:lnTo>
                  <a:pt x="0" y="386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" t="0" r="-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2650" y="562200"/>
            <a:ext cx="2081054" cy="929150"/>
          </a:xfrm>
          <a:custGeom>
            <a:avLst/>
            <a:gdLst/>
            <a:ahLst/>
            <a:cxnLst/>
            <a:rect r="r" b="b" t="t" l="l"/>
            <a:pathLst>
              <a:path h="929150" w="2081054">
                <a:moveTo>
                  <a:pt x="0" y="0"/>
                </a:moveTo>
                <a:lnTo>
                  <a:pt x="2081054" y="0"/>
                </a:lnTo>
                <a:lnTo>
                  <a:pt x="2081054" y="929150"/>
                </a:lnTo>
                <a:lnTo>
                  <a:pt x="0" y="92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2" r="0" b="-11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66627" y="750483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  <p:grpSp>
        <p:nvGrpSpPr>
          <p:cNvPr name="Group 10" id="10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28444" y="1472300"/>
            <a:ext cx="4528362" cy="1125518"/>
            <a:chOff x="0" y="0"/>
            <a:chExt cx="6037816" cy="15006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37816" cy="1500691"/>
            </a:xfrm>
            <a:custGeom>
              <a:avLst/>
              <a:gdLst/>
              <a:ahLst/>
              <a:cxnLst/>
              <a:rect r="r" b="b" t="t" l="l"/>
              <a:pathLst>
                <a:path h="1500691" w="6037816">
                  <a:moveTo>
                    <a:pt x="0" y="0"/>
                  </a:moveTo>
                  <a:lnTo>
                    <a:pt x="6037816" y="0"/>
                  </a:lnTo>
                  <a:lnTo>
                    <a:pt x="6037816" y="1500691"/>
                  </a:lnTo>
                  <a:lnTo>
                    <a:pt x="0" y="1500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037816" cy="15006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Pose</a:t>
              </a:r>
              <a:r>
                <a:rPr lang="en-US" sz="4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_detect: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71210" y="899980"/>
            <a:ext cx="11402494" cy="717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37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Mục đích:</a:t>
            </a: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Trích xuất 33 điểm mốc cơ thể cho tính toán khung xương.</a:t>
            </a:r>
          </a:p>
          <a:p>
            <a:pPr algn="just">
              <a:lnSpc>
                <a:spcPts val="5699"/>
              </a:lnSpc>
            </a:pPr>
            <a:r>
              <a:rPr lang="en-US" b="true" sz="37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Công cụ:</a:t>
            </a: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MediaPipe Pose – theo dõi tư thế thời gian thực.</a:t>
            </a:r>
          </a:p>
          <a:p>
            <a:pPr algn="just">
              <a:lnSpc>
                <a:spcPts val="5699"/>
              </a:lnSpc>
            </a:pPr>
            <a:r>
              <a:rPr lang="en-US" b="true" sz="37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Dữ liệu:</a:t>
            </a: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11 điểm mốc (mũi, vai, hông, đầu gối, bàn chân), tọa độ X, Y, Z.</a:t>
            </a:r>
          </a:p>
          <a:p>
            <a:pPr algn="just">
              <a:lnSpc>
                <a:spcPts val="5699"/>
              </a:lnSpc>
            </a:pPr>
            <a:r>
              <a:rPr lang="en-US" b="true" sz="37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Xử lý ~2.5s, độ chính xác 3D ~91.54% (sau cải tiến).</a:t>
            </a:r>
          </a:p>
          <a:p>
            <a:pPr algn="just">
              <a:lnSpc>
                <a:spcPts val="5699"/>
              </a:lnSpc>
            </a:pPr>
            <a:r>
              <a:rPr lang="en-US" b="true" sz="37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Ứng dụng:</a:t>
            </a: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Dữ liệu khung xương hỗ trợ ước lượng chiều cao.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2616868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2236" y="7222887"/>
            <a:ext cx="5411994" cy="3862076"/>
          </a:xfrm>
          <a:custGeom>
            <a:avLst/>
            <a:gdLst/>
            <a:ahLst/>
            <a:cxnLst/>
            <a:rect r="r" b="b" t="t" l="l"/>
            <a:pathLst>
              <a:path h="3862076" w="5411994">
                <a:moveTo>
                  <a:pt x="0" y="0"/>
                </a:moveTo>
                <a:lnTo>
                  <a:pt x="5411994" y="0"/>
                </a:lnTo>
                <a:lnTo>
                  <a:pt x="5411994" y="3862076"/>
                </a:lnTo>
                <a:lnTo>
                  <a:pt x="0" y="386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" t="0" r="-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2650" y="562200"/>
            <a:ext cx="2081054" cy="929150"/>
          </a:xfrm>
          <a:custGeom>
            <a:avLst/>
            <a:gdLst/>
            <a:ahLst/>
            <a:cxnLst/>
            <a:rect r="r" b="b" t="t" l="l"/>
            <a:pathLst>
              <a:path h="929150" w="2081054">
                <a:moveTo>
                  <a:pt x="0" y="0"/>
                </a:moveTo>
                <a:lnTo>
                  <a:pt x="2081054" y="0"/>
                </a:lnTo>
                <a:lnTo>
                  <a:pt x="2081054" y="929150"/>
                </a:lnTo>
                <a:lnTo>
                  <a:pt x="0" y="92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2" r="0" b="-11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3595" y="1635400"/>
            <a:ext cx="4878120" cy="1125518"/>
            <a:chOff x="0" y="0"/>
            <a:chExt cx="6504160" cy="1500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04160" cy="1500691"/>
            </a:xfrm>
            <a:custGeom>
              <a:avLst/>
              <a:gdLst/>
              <a:ahLst/>
              <a:cxnLst/>
              <a:rect r="r" b="b" t="t" l="l"/>
              <a:pathLst>
                <a:path h="1500691" w="6504160">
                  <a:moveTo>
                    <a:pt x="0" y="0"/>
                  </a:moveTo>
                  <a:lnTo>
                    <a:pt x="6504160" y="0"/>
                  </a:lnTo>
                  <a:lnTo>
                    <a:pt x="6504160" y="1500691"/>
                  </a:lnTo>
                  <a:lnTo>
                    <a:pt x="0" y="1500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6504160" cy="15006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Height calculator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10694" y="3022115"/>
            <a:ext cx="5248969" cy="5574703"/>
          </a:xfrm>
          <a:custGeom>
            <a:avLst/>
            <a:gdLst/>
            <a:ahLst/>
            <a:cxnLst/>
            <a:rect r="r" b="b" t="t" l="l"/>
            <a:pathLst>
              <a:path h="5574703" w="5248969">
                <a:moveTo>
                  <a:pt x="0" y="0"/>
                </a:moveTo>
                <a:lnTo>
                  <a:pt x="5248969" y="0"/>
                </a:lnTo>
                <a:lnTo>
                  <a:pt x="5248969" y="5574703"/>
                </a:lnTo>
                <a:lnTo>
                  <a:pt x="0" y="5574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66627" y="750483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16387" y="2841140"/>
            <a:ext cx="13171613" cy="646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8"/>
              </a:lnSpc>
            </a:pPr>
            <a:r>
              <a:rPr lang="en-US" b="true" sz="379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Mục đích:</a:t>
            </a:r>
            <a:r>
              <a:rPr lang="en-US" sz="37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Tính khoảng cách khung xương từ điểm mốc cơ thể.</a:t>
            </a:r>
          </a:p>
          <a:p>
            <a:pPr algn="just">
              <a:lnSpc>
                <a:spcPts val="5698"/>
              </a:lnSpc>
            </a:pPr>
            <a:r>
              <a:rPr lang="en-US" b="true" sz="379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Phương pháp:</a:t>
            </a:r>
            <a:r>
              <a:rPr lang="en-US" sz="37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Công thức hình học 2D, tính 6 đoạn (h1–h6).</a:t>
            </a:r>
          </a:p>
          <a:p>
            <a:pPr algn="just">
              <a:lnSpc>
                <a:spcPts val="5698"/>
              </a:lnSpc>
            </a:pPr>
            <a:r>
              <a:rPr lang="en-US" b="true" sz="379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Dữ liệu:</a:t>
            </a:r>
            <a:r>
              <a:rPr lang="en-US" sz="37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Tọa độ X, Y từ MediaPipe (11 điểm mốc).</a:t>
            </a:r>
          </a:p>
          <a:p>
            <a:pPr algn="just">
              <a:lnSpc>
                <a:spcPts val="5698"/>
              </a:lnSpc>
            </a:pPr>
            <a:r>
              <a:rPr lang="en-US" b="true" sz="379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  <a:r>
              <a:rPr lang="en-US" sz="37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Xử lý ~3.8s, chính xác dựa trên điểm mốc và pixel/cm.</a:t>
            </a:r>
          </a:p>
          <a:p>
            <a:pPr algn="just">
              <a:lnSpc>
                <a:spcPts val="5698"/>
              </a:lnSpc>
            </a:pPr>
            <a:r>
              <a:rPr lang="en-US" b="true" sz="379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Ứng dụng:</a:t>
            </a:r>
            <a:r>
              <a:rPr lang="en-US" sz="37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Cung cấp đặc trưng cho dự đoán chiều cao.</a:t>
            </a:r>
          </a:p>
          <a:p>
            <a:pPr algn="just">
              <a:lnSpc>
                <a:spcPts val="5698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2236" y="7222887"/>
            <a:ext cx="5411994" cy="3862076"/>
          </a:xfrm>
          <a:custGeom>
            <a:avLst/>
            <a:gdLst/>
            <a:ahLst/>
            <a:cxnLst/>
            <a:rect r="r" b="b" t="t" l="l"/>
            <a:pathLst>
              <a:path h="3862076" w="5411994">
                <a:moveTo>
                  <a:pt x="0" y="0"/>
                </a:moveTo>
                <a:lnTo>
                  <a:pt x="5411994" y="0"/>
                </a:lnTo>
                <a:lnTo>
                  <a:pt x="5411994" y="3862076"/>
                </a:lnTo>
                <a:lnTo>
                  <a:pt x="0" y="386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" t="0" r="-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2650" y="562200"/>
            <a:ext cx="2081054" cy="929150"/>
          </a:xfrm>
          <a:custGeom>
            <a:avLst/>
            <a:gdLst/>
            <a:ahLst/>
            <a:cxnLst/>
            <a:rect r="r" b="b" t="t" l="l"/>
            <a:pathLst>
              <a:path h="929150" w="2081054">
                <a:moveTo>
                  <a:pt x="0" y="0"/>
                </a:moveTo>
                <a:lnTo>
                  <a:pt x="2081054" y="0"/>
                </a:lnTo>
                <a:lnTo>
                  <a:pt x="2081054" y="929150"/>
                </a:lnTo>
                <a:lnTo>
                  <a:pt x="0" y="92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2" r="0" b="-11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14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28444" y="1605882"/>
            <a:ext cx="4878120" cy="1125518"/>
            <a:chOff x="0" y="0"/>
            <a:chExt cx="6504160" cy="1500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04160" cy="1500691"/>
            </a:xfrm>
            <a:custGeom>
              <a:avLst/>
              <a:gdLst/>
              <a:ahLst/>
              <a:cxnLst/>
              <a:rect r="r" b="b" t="t" l="l"/>
              <a:pathLst>
                <a:path h="1500691" w="6504160">
                  <a:moveTo>
                    <a:pt x="0" y="0"/>
                  </a:moveTo>
                  <a:lnTo>
                    <a:pt x="6504160" y="0"/>
                  </a:lnTo>
                  <a:lnTo>
                    <a:pt x="6504160" y="1500691"/>
                  </a:lnTo>
                  <a:lnTo>
                    <a:pt x="0" y="1500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6504160" cy="15006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Height predictor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966627" y="750483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45395" y="579033"/>
            <a:ext cx="10742605" cy="979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9264D"/>
                </a:solidFill>
                <a:latin typeface="Arial Bold"/>
                <a:ea typeface="Arial Bold"/>
                <a:cs typeface="Arial Bold"/>
                <a:sym typeface="Arial Bold"/>
              </a:rPr>
              <a:t>Mục đích:</a:t>
            </a:r>
            <a:r>
              <a:rPr lang="en-US" sz="3200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 Dự đoán chiều cao từ khung xương (h1–h6).</a:t>
            </a:r>
          </a:p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9264D"/>
                </a:solidFill>
                <a:latin typeface="Arial Bold"/>
                <a:ea typeface="Arial Bold"/>
                <a:cs typeface="Arial Bold"/>
                <a:sym typeface="Arial Bold"/>
              </a:rPr>
              <a:t>Mô hình:</a:t>
            </a:r>
          </a:p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  + Random Forest: MAE 4.00 cm, RMSE 5.16 cm, R² 0.02.</a:t>
            </a:r>
          </a:p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   + Linear Regression: MAE 16.84 cm, R² -13.20.</a:t>
            </a:r>
          </a:p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   + HeightNet: MAE 22.42 cm, R² -27.15.</a:t>
            </a:r>
          </a:p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9264D"/>
                </a:solidFill>
                <a:latin typeface="Arial Bold"/>
                <a:ea typeface="Arial Bold"/>
                <a:cs typeface="Arial Bold"/>
                <a:sym typeface="Arial Bold"/>
              </a:rPr>
              <a:t>Dữ liệu: </a:t>
            </a:r>
            <a:r>
              <a:rPr lang="en-US" sz="3200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6 khoảng cách, 71 mẫu (152.5–180 cm).</a:t>
            </a:r>
          </a:p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9264D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  <a:r>
              <a:rPr lang="en-US" sz="3200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 Xử lý ~3.8s, Random Forest tốt nhất.</a:t>
            </a:r>
          </a:p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Random Forest chính xác cao, dễ triển khai, không cần chuẩn hóa.</a:t>
            </a:r>
          </a:p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Neural Network cần huấn luyện lại để cải thiện.</a:t>
            </a:r>
          </a:p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Linear Regression chỉ phù hợp làm baseline, độ chính xác thấp.</a:t>
            </a:r>
          </a:p>
          <a:p>
            <a:pPr algn="just">
              <a:lnSpc>
                <a:spcPts val="4800"/>
              </a:lnSpc>
            </a:pPr>
          </a:p>
          <a:p>
            <a:pPr algn="just">
              <a:lnSpc>
                <a:spcPts val="4800"/>
              </a:lnSpc>
            </a:pPr>
          </a:p>
        </p:txBody>
      </p:sp>
      <p:graphicFrame>
        <p:nvGraphicFramePr>
          <p:cNvPr name="Object 19" id="19"/>
          <p:cNvGraphicFramePr/>
          <p:nvPr/>
        </p:nvGraphicFramePr>
        <p:xfrm>
          <a:off x="640730" y="3130688"/>
          <a:ext cx="5029200" cy="1676400"/>
        </p:xfrm>
        <a:graphic>
          <a:graphicData uri="http://schemas.openxmlformats.org/presentationml/2006/ole">
            <p:oleObj imgW="6032500" imgH="2679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2236" y="7222887"/>
            <a:ext cx="5411994" cy="3862076"/>
          </a:xfrm>
          <a:custGeom>
            <a:avLst/>
            <a:gdLst/>
            <a:ahLst/>
            <a:cxnLst/>
            <a:rect r="r" b="b" t="t" l="l"/>
            <a:pathLst>
              <a:path h="3862076" w="5411994">
                <a:moveTo>
                  <a:pt x="0" y="0"/>
                </a:moveTo>
                <a:lnTo>
                  <a:pt x="5411994" y="0"/>
                </a:lnTo>
                <a:lnTo>
                  <a:pt x="5411994" y="3862076"/>
                </a:lnTo>
                <a:lnTo>
                  <a:pt x="0" y="386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" t="0" r="-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2650" y="562200"/>
            <a:ext cx="2081054" cy="929150"/>
          </a:xfrm>
          <a:custGeom>
            <a:avLst/>
            <a:gdLst/>
            <a:ahLst/>
            <a:cxnLst/>
            <a:rect r="r" b="b" t="t" l="l"/>
            <a:pathLst>
              <a:path h="929150" w="2081054">
                <a:moveTo>
                  <a:pt x="0" y="0"/>
                </a:moveTo>
                <a:lnTo>
                  <a:pt x="2081054" y="0"/>
                </a:lnTo>
                <a:lnTo>
                  <a:pt x="2081054" y="929150"/>
                </a:lnTo>
                <a:lnTo>
                  <a:pt x="0" y="92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2" r="0" b="-11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66627" y="750483"/>
            <a:ext cx="14566550" cy="71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ĐẠT ĐƯỢC VÀ HƯỚNG PHÁT TRIỂN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2409" y="2176133"/>
            <a:ext cx="17167345" cy="659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3"/>
              </a:lnSpc>
              <a:spcBef>
                <a:spcPct val="0"/>
              </a:spcBef>
            </a:pPr>
            <a:r>
              <a:rPr lang="en-US" b="true" sz="5336">
                <a:solidFill>
                  <a:srgbClr val="09264D"/>
                </a:solidFill>
                <a:latin typeface="Arial Bold"/>
                <a:ea typeface="Arial Bold"/>
                <a:cs typeface="Arial Bold"/>
                <a:sym typeface="Arial Bold"/>
              </a:rPr>
              <a:t>Kết quả đạt được:</a:t>
            </a:r>
          </a:p>
          <a:p>
            <a:pPr algn="l" marL="1152231" indent="-576115" lvl="1">
              <a:lnSpc>
                <a:spcPts val="6403"/>
              </a:lnSpc>
              <a:spcBef>
                <a:spcPct val="0"/>
              </a:spcBef>
              <a:buFont typeface="Arial"/>
              <a:buChar char="•"/>
            </a:pPr>
            <a:r>
              <a:rPr lang="en-US" sz="5336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Hoàn thiện hệ thống đo chiều cao từ ảnh (MediaPipe + YOLO + ML), chạy dưới 7 giây.</a:t>
            </a:r>
          </a:p>
          <a:p>
            <a:pPr algn="l" marL="1152231" indent="-576115" lvl="1">
              <a:lnSpc>
                <a:spcPts val="6403"/>
              </a:lnSpc>
              <a:spcBef>
                <a:spcPct val="0"/>
              </a:spcBef>
              <a:buFont typeface="Arial"/>
              <a:buChar char="•"/>
            </a:pPr>
            <a:r>
              <a:rPr lang="en-US" sz="5336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Random Forest cho kết quả tốt nhất (MAE ~4cm).</a:t>
            </a:r>
          </a:p>
          <a:p>
            <a:pPr algn="l" marL="1152231" indent="-576115" lvl="1">
              <a:lnSpc>
                <a:spcPts val="6403"/>
              </a:lnSpc>
              <a:spcBef>
                <a:spcPct val="0"/>
              </a:spcBef>
              <a:buFont typeface="Arial"/>
              <a:buChar char="•"/>
            </a:pPr>
            <a:r>
              <a:rPr lang="en-US" sz="5336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App desktop + backend API tách biệt, dễ mở rộng.</a:t>
            </a:r>
          </a:p>
          <a:p>
            <a:pPr algn="l">
              <a:lnSpc>
                <a:spcPts val="6403"/>
              </a:lnSpc>
              <a:spcBef>
                <a:spcPct val="0"/>
              </a:spcBef>
            </a:pPr>
            <a:r>
              <a:rPr lang="en-US" b="true" sz="5336">
                <a:solidFill>
                  <a:srgbClr val="09264D"/>
                </a:solidFill>
                <a:latin typeface="Arial Bold"/>
                <a:ea typeface="Arial Bold"/>
                <a:cs typeface="Arial Bold"/>
                <a:sym typeface="Arial Bold"/>
              </a:rPr>
              <a:t>Hướng phát triển:</a:t>
            </a:r>
          </a:p>
          <a:p>
            <a:pPr algn="l" marL="1152231" indent="-576115" lvl="1">
              <a:lnSpc>
                <a:spcPts val="6403"/>
              </a:lnSpc>
              <a:spcBef>
                <a:spcPct val="0"/>
              </a:spcBef>
              <a:buFont typeface="Arial"/>
              <a:buChar char="•"/>
            </a:pPr>
            <a:r>
              <a:rPr lang="en-US" sz="5336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Mở rộng dữ liệu (đa tư thế, góc chụp).</a:t>
            </a:r>
          </a:p>
          <a:p>
            <a:pPr algn="l" marL="1152231" indent="-576115" lvl="1">
              <a:lnSpc>
                <a:spcPts val="6403"/>
              </a:lnSpc>
              <a:spcBef>
                <a:spcPct val="0"/>
              </a:spcBef>
              <a:buFont typeface="Arial"/>
              <a:buChar char="•"/>
            </a:pPr>
            <a:r>
              <a:rPr lang="en-US" sz="5336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Tối ưu mô hình mạng sâu.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2510" y="7638000"/>
            <a:ext cx="8288392" cy="3487744"/>
          </a:xfrm>
          <a:custGeom>
            <a:avLst/>
            <a:gdLst/>
            <a:ahLst/>
            <a:cxnLst/>
            <a:rect r="r" b="b" t="t" l="l"/>
            <a:pathLst>
              <a:path h="3487744" w="8288392">
                <a:moveTo>
                  <a:pt x="0" y="0"/>
                </a:moveTo>
                <a:lnTo>
                  <a:pt x="8288392" y="0"/>
                </a:lnTo>
                <a:lnTo>
                  <a:pt x="8288392" y="3487744"/>
                </a:lnTo>
                <a:lnTo>
                  <a:pt x="0" y="3487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6" r="0" b="-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19531" y="-1219534"/>
            <a:ext cx="6668166" cy="4452572"/>
          </a:xfrm>
          <a:custGeom>
            <a:avLst/>
            <a:gdLst/>
            <a:ahLst/>
            <a:cxnLst/>
            <a:rect r="r" b="b" t="t" l="l"/>
            <a:pathLst>
              <a:path h="4452572" w="6668166">
                <a:moveTo>
                  <a:pt x="0" y="0"/>
                </a:moveTo>
                <a:lnTo>
                  <a:pt x="6668166" y="0"/>
                </a:lnTo>
                <a:lnTo>
                  <a:pt x="6668166" y="4452572"/>
                </a:lnTo>
                <a:lnTo>
                  <a:pt x="0" y="4452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" t="0" r="-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0320" y="9041485"/>
            <a:ext cx="4045456" cy="1854500"/>
          </a:xfrm>
          <a:custGeom>
            <a:avLst/>
            <a:gdLst/>
            <a:ahLst/>
            <a:cxnLst/>
            <a:rect r="r" b="b" t="t" l="l"/>
            <a:pathLst>
              <a:path h="1854500" w="4045456">
                <a:moveTo>
                  <a:pt x="0" y="0"/>
                </a:moveTo>
                <a:lnTo>
                  <a:pt x="4045456" y="0"/>
                </a:lnTo>
                <a:lnTo>
                  <a:pt x="4045456" y="1854500"/>
                </a:lnTo>
                <a:lnTo>
                  <a:pt x="0" y="1854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4" r="0" b="-4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27544" y="8839972"/>
            <a:ext cx="494608" cy="494692"/>
          </a:xfrm>
          <a:custGeom>
            <a:avLst/>
            <a:gdLst/>
            <a:ahLst/>
            <a:cxnLst/>
            <a:rect r="r" b="b" t="t" l="l"/>
            <a:pathLst>
              <a:path h="494692" w="494608">
                <a:moveTo>
                  <a:pt x="0" y="0"/>
                </a:moveTo>
                <a:lnTo>
                  <a:pt x="494608" y="0"/>
                </a:lnTo>
                <a:lnTo>
                  <a:pt x="494608" y="494692"/>
                </a:lnTo>
                <a:lnTo>
                  <a:pt x="0" y="494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" t="0" r="-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7051460" y="3854100"/>
            <a:ext cx="18288000" cy="1289400"/>
            <a:chOff x="0" y="0"/>
            <a:chExt cx="24384000" cy="1719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719200"/>
            </a:xfrm>
            <a:custGeom>
              <a:avLst/>
              <a:gdLst/>
              <a:ahLst/>
              <a:cxnLst/>
              <a:rect r="r" b="b" t="t" l="l"/>
              <a:pathLst>
                <a:path h="17192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719200"/>
                  </a:lnTo>
                  <a:lnTo>
                    <a:pt x="0" y="17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4384000" cy="17192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sz="8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THANKS FOR LISTENING !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11810">
            <a:off x="6380268" y="10867720"/>
            <a:ext cx="5554608" cy="9525"/>
            <a:chOff x="0" y="0"/>
            <a:chExt cx="7406144" cy="12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06132" cy="12700"/>
            </a:xfrm>
            <a:custGeom>
              <a:avLst/>
              <a:gdLst/>
              <a:ahLst/>
              <a:cxnLst/>
              <a:rect r="r" b="b" t="t" l="l"/>
              <a:pathLst>
                <a:path h="12700" w="7406132">
                  <a:moveTo>
                    <a:pt x="6350" y="0"/>
                  </a:moveTo>
                  <a:lnTo>
                    <a:pt x="7399782" y="0"/>
                  </a:lnTo>
                  <a:cubicBezTo>
                    <a:pt x="7403338" y="0"/>
                    <a:pt x="7406132" y="2794"/>
                    <a:pt x="7406132" y="6350"/>
                  </a:cubicBezTo>
                  <a:cubicBezTo>
                    <a:pt x="7406132" y="9906"/>
                    <a:pt x="7403338" y="12700"/>
                    <a:pt x="739978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05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035403" y="8034010"/>
            <a:ext cx="3110255" cy="2051306"/>
          </a:xfrm>
          <a:custGeom>
            <a:avLst/>
            <a:gdLst/>
            <a:ahLst/>
            <a:cxnLst/>
            <a:rect r="r" b="b" t="t" l="l"/>
            <a:pathLst>
              <a:path h="2051306" w="3110255">
                <a:moveTo>
                  <a:pt x="0" y="0"/>
                </a:moveTo>
                <a:lnTo>
                  <a:pt x="3110255" y="0"/>
                </a:lnTo>
                <a:lnTo>
                  <a:pt x="3110255" y="2051306"/>
                </a:lnTo>
                <a:lnTo>
                  <a:pt x="0" y="20513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77" r="0" b="-77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067814" y="1594918"/>
            <a:ext cx="11862471" cy="7986152"/>
          </a:xfrm>
          <a:custGeom>
            <a:avLst/>
            <a:gdLst/>
            <a:ahLst/>
            <a:cxnLst/>
            <a:rect r="r" b="b" t="t" l="l"/>
            <a:pathLst>
              <a:path h="7986152" w="11862471">
                <a:moveTo>
                  <a:pt x="0" y="0"/>
                </a:moveTo>
                <a:lnTo>
                  <a:pt x="11862470" y="0"/>
                </a:lnTo>
                <a:lnTo>
                  <a:pt x="11862470" y="7986152"/>
                </a:lnTo>
                <a:lnTo>
                  <a:pt x="0" y="7986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811194" y="5727004"/>
            <a:ext cx="8961120" cy="58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Do you have any comments?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66627" y="750483"/>
            <a:ext cx="14198662" cy="71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7770"/>
            <a:ext cx="18287996" cy="10462518"/>
            <a:chOff x="0" y="0"/>
            <a:chExt cx="24383995" cy="139500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950062"/>
            </a:xfrm>
            <a:custGeom>
              <a:avLst/>
              <a:gdLst/>
              <a:ahLst/>
              <a:cxnLst/>
              <a:rect r="r" b="b" t="t" l="l"/>
              <a:pathLst>
                <a:path h="1395006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50062"/>
                  </a:lnTo>
                  <a:lnTo>
                    <a:pt x="0" y="13950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17850" y="-146500"/>
            <a:ext cx="4879094" cy="2594080"/>
          </a:xfrm>
          <a:custGeom>
            <a:avLst/>
            <a:gdLst/>
            <a:ahLst/>
            <a:cxnLst/>
            <a:rect r="r" b="b" t="t" l="l"/>
            <a:pathLst>
              <a:path h="2594080" w="4879094">
                <a:moveTo>
                  <a:pt x="0" y="0"/>
                </a:moveTo>
                <a:lnTo>
                  <a:pt x="4879094" y="0"/>
                </a:lnTo>
                <a:lnTo>
                  <a:pt x="4879094" y="2594080"/>
                </a:lnTo>
                <a:lnTo>
                  <a:pt x="0" y="259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33004" y="-262700"/>
            <a:ext cx="19367490" cy="11270514"/>
          </a:xfrm>
          <a:custGeom>
            <a:avLst/>
            <a:gdLst/>
            <a:ahLst/>
            <a:cxnLst/>
            <a:rect r="r" b="b" t="t" l="l"/>
            <a:pathLst>
              <a:path h="11270514" w="19367490">
                <a:moveTo>
                  <a:pt x="0" y="0"/>
                </a:moveTo>
                <a:lnTo>
                  <a:pt x="19367490" y="0"/>
                </a:lnTo>
                <a:lnTo>
                  <a:pt x="19367490" y="11270514"/>
                </a:lnTo>
                <a:lnTo>
                  <a:pt x="0" y="11270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5" r="0" b="-15"/>
            </a:stretch>
          </a:blipFill>
        </p:spPr>
      </p:sp>
      <p:grpSp>
        <p:nvGrpSpPr>
          <p:cNvPr name="Group 6" id="6"/>
          <p:cNvGrpSpPr/>
          <p:nvPr/>
        </p:nvGrpSpPr>
        <p:grpSpPr>
          <a:xfrm rot="11810">
            <a:off x="6366696" y="5424485"/>
            <a:ext cx="5554608" cy="9525"/>
            <a:chOff x="0" y="0"/>
            <a:chExt cx="7406144" cy="1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132" cy="12700"/>
            </a:xfrm>
            <a:custGeom>
              <a:avLst/>
              <a:gdLst/>
              <a:ahLst/>
              <a:cxnLst/>
              <a:rect r="r" b="b" t="t" l="l"/>
              <a:pathLst>
                <a:path h="12700" w="7406132">
                  <a:moveTo>
                    <a:pt x="6350" y="0"/>
                  </a:moveTo>
                  <a:lnTo>
                    <a:pt x="7399782" y="0"/>
                  </a:lnTo>
                  <a:cubicBezTo>
                    <a:pt x="7403338" y="0"/>
                    <a:pt x="7406132" y="2794"/>
                    <a:pt x="7406132" y="6350"/>
                  </a:cubicBezTo>
                  <a:cubicBezTo>
                    <a:pt x="7406132" y="9906"/>
                    <a:pt x="7403338" y="12700"/>
                    <a:pt x="739978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22/22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879999" y="2440524"/>
            <a:ext cx="3110255" cy="2051306"/>
          </a:xfrm>
          <a:custGeom>
            <a:avLst/>
            <a:gdLst/>
            <a:ahLst/>
            <a:cxnLst/>
            <a:rect r="r" b="b" t="t" l="l"/>
            <a:pathLst>
              <a:path h="2051306" w="3110255">
                <a:moveTo>
                  <a:pt x="0" y="0"/>
                </a:moveTo>
                <a:lnTo>
                  <a:pt x="3110255" y="0"/>
                </a:lnTo>
                <a:lnTo>
                  <a:pt x="3110255" y="2051306"/>
                </a:lnTo>
                <a:lnTo>
                  <a:pt x="0" y="2051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7" r="0" b="-7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15858" y="7941040"/>
            <a:ext cx="5359931" cy="4247161"/>
          </a:xfrm>
          <a:custGeom>
            <a:avLst/>
            <a:gdLst/>
            <a:ahLst/>
            <a:cxnLst/>
            <a:rect r="r" b="b" t="t" l="l"/>
            <a:pathLst>
              <a:path h="4247161" w="5359931">
                <a:moveTo>
                  <a:pt x="0" y="0"/>
                </a:moveTo>
                <a:lnTo>
                  <a:pt x="5359931" y="0"/>
                </a:lnTo>
                <a:lnTo>
                  <a:pt x="5359931" y="4247161"/>
                </a:lnTo>
                <a:lnTo>
                  <a:pt x="0" y="42471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3" t="0" r="-1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8529309" cy="10374748"/>
          </a:xfrm>
          <a:custGeom>
            <a:avLst/>
            <a:gdLst/>
            <a:ahLst/>
            <a:cxnLst/>
            <a:rect r="r" b="b" t="t" l="l"/>
            <a:pathLst>
              <a:path h="10374748" w="18529309">
                <a:moveTo>
                  <a:pt x="0" y="0"/>
                </a:moveTo>
                <a:lnTo>
                  <a:pt x="18529309" y="0"/>
                </a:lnTo>
                <a:lnTo>
                  <a:pt x="18529309" y="10374748"/>
                </a:lnTo>
                <a:lnTo>
                  <a:pt x="0" y="103747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991" t="0" r="-5991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7770"/>
            <a:ext cx="18287996" cy="10462518"/>
            <a:chOff x="0" y="0"/>
            <a:chExt cx="24383995" cy="139500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950062"/>
            </a:xfrm>
            <a:custGeom>
              <a:avLst/>
              <a:gdLst/>
              <a:ahLst/>
              <a:cxnLst/>
              <a:rect r="r" b="b" t="t" l="l"/>
              <a:pathLst>
                <a:path h="1395006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50062"/>
                  </a:lnTo>
                  <a:lnTo>
                    <a:pt x="0" y="13950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575592" y="-87750"/>
            <a:ext cx="8258894" cy="10548744"/>
          </a:xfrm>
          <a:custGeom>
            <a:avLst/>
            <a:gdLst/>
            <a:ahLst/>
            <a:cxnLst/>
            <a:rect r="r" b="b" t="t" l="l"/>
            <a:pathLst>
              <a:path h="10548744" w="8258894">
                <a:moveTo>
                  <a:pt x="0" y="0"/>
                </a:moveTo>
                <a:lnTo>
                  <a:pt x="8258894" y="0"/>
                </a:lnTo>
                <a:lnTo>
                  <a:pt x="8258894" y="10548744"/>
                </a:lnTo>
                <a:lnTo>
                  <a:pt x="0" y="10548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" t="0" r="-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65276" y="7242680"/>
            <a:ext cx="494608" cy="494692"/>
          </a:xfrm>
          <a:custGeom>
            <a:avLst/>
            <a:gdLst/>
            <a:ahLst/>
            <a:cxnLst/>
            <a:rect r="r" b="b" t="t" l="l"/>
            <a:pathLst>
              <a:path h="494692" w="494608">
                <a:moveTo>
                  <a:pt x="0" y="0"/>
                </a:moveTo>
                <a:lnTo>
                  <a:pt x="494608" y="0"/>
                </a:lnTo>
                <a:lnTo>
                  <a:pt x="494608" y="494692"/>
                </a:lnTo>
                <a:lnTo>
                  <a:pt x="0" y="494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" t="0" r="-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31054" y="9359190"/>
            <a:ext cx="1463040" cy="548640"/>
            <a:chOff x="0" y="0"/>
            <a:chExt cx="1950720" cy="731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9264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331054" y="9366334"/>
            <a:ext cx="1463040" cy="541496"/>
            <a:chOff x="0" y="0"/>
            <a:chExt cx="1950720" cy="7219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2/16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5411" y="298069"/>
            <a:ext cx="10789948" cy="91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</a:t>
            </a:r>
          </a:p>
        </p:txBody>
      </p:sp>
      <p:grpSp>
        <p:nvGrpSpPr>
          <p:cNvPr name="Group 12" id="12"/>
          <p:cNvGrpSpPr/>
          <p:nvPr/>
        </p:nvGrpSpPr>
        <p:grpSpPr>
          <a:xfrm rot="13032">
            <a:off x="705408" y="1410240"/>
            <a:ext cx="5034447" cy="9525"/>
            <a:chOff x="0" y="0"/>
            <a:chExt cx="6712596" cy="12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12585" cy="12700"/>
            </a:xfrm>
            <a:custGeom>
              <a:avLst/>
              <a:gdLst/>
              <a:ahLst/>
              <a:cxnLst/>
              <a:rect r="r" b="b" t="t" l="l"/>
              <a:pathLst>
                <a:path h="12700" w="6712585">
                  <a:moveTo>
                    <a:pt x="6350" y="0"/>
                  </a:moveTo>
                  <a:lnTo>
                    <a:pt x="6706235" y="0"/>
                  </a:lnTo>
                  <a:cubicBezTo>
                    <a:pt x="6709791" y="0"/>
                    <a:pt x="6712585" y="2794"/>
                    <a:pt x="6712585" y="6350"/>
                  </a:cubicBezTo>
                  <a:cubicBezTo>
                    <a:pt x="6712585" y="9906"/>
                    <a:pt x="6709791" y="12700"/>
                    <a:pt x="670623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EC687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451991" y="1988024"/>
            <a:ext cx="10789950" cy="54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5390" y="1680674"/>
            <a:ext cx="1456754" cy="1347311"/>
            <a:chOff x="0" y="0"/>
            <a:chExt cx="1942338" cy="17964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42338" cy="1796415"/>
            </a:xfrm>
            <a:custGeom>
              <a:avLst/>
              <a:gdLst/>
              <a:ahLst/>
              <a:cxnLst/>
              <a:rect r="r" b="b" t="t" l="l"/>
              <a:pathLst>
                <a:path h="1796415" w="1942338">
                  <a:moveTo>
                    <a:pt x="0" y="0"/>
                  </a:moveTo>
                  <a:lnTo>
                    <a:pt x="1942338" y="0"/>
                  </a:lnTo>
                  <a:lnTo>
                    <a:pt x="1942338" y="1796415"/>
                  </a:lnTo>
                  <a:lnTo>
                    <a:pt x="0" y="1796415"/>
                  </a:lnTo>
                  <a:close/>
                </a:path>
              </a:pathLst>
            </a:custGeom>
            <a:solidFill>
              <a:srgbClr val="FFE26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25390" y="1680674"/>
            <a:ext cx="1456758" cy="1347288"/>
            <a:chOff x="0" y="0"/>
            <a:chExt cx="1942344" cy="17963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42344" cy="1796384"/>
            </a:xfrm>
            <a:custGeom>
              <a:avLst/>
              <a:gdLst/>
              <a:ahLst/>
              <a:cxnLst/>
              <a:rect r="r" b="b" t="t" l="l"/>
              <a:pathLst>
                <a:path h="1796384" w="1942344">
                  <a:moveTo>
                    <a:pt x="0" y="0"/>
                  </a:moveTo>
                  <a:lnTo>
                    <a:pt x="1942344" y="0"/>
                  </a:lnTo>
                  <a:lnTo>
                    <a:pt x="1942344" y="1796384"/>
                  </a:lnTo>
                  <a:lnTo>
                    <a:pt x="0" y="1796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942344" cy="17963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926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13065" y="1761761"/>
            <a:ext cx="1264729" cy="1173575"/>
          </a:xfrm>
          <a:custGeom>
            <a:avLst/>
            <a:gdLst/>
            <a:ahLst/>
            <a:cxnLst/>
            <a:rect r="r" b="b" t="t" l="l"/>
            <a:pathLst>
              <a:path h="1173575" w="1264729">
                <a:moveTo>
                  <a:pt x="0" y="0"/>
                </a:moveTo>
                <a:lnTo>
                  <a:pt x="1264729" y="0"/>
                </a:lnTo>
                <a:lnTo>
                  <a:pt x="1264729" y="1173575"/>
                </a:lnTo>
                <a:lnTo>
                  <a:pt x="0" y="1173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451988" y="3636894"/>
            <a:ext cx="10680421" cy="54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 NGHỆ SỬ DỤNG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25386" y="3308746"/>
            <a:ext cx="1442181" cy="1347311"/>
            <a:chOff x="0" y="0"/>
            <a:chExt cx="1922908" cy="179641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22907" cy="1796415"/>
            </a:xfrm>
            <a:custGeom>
              <a:avLst/>
              <a:gdLst/>
              <a:ahLst/>
              <a:cxnLst/>
              <a:rect r="r" b="b" t="t" l="l"/>
              <a:pathLst>
                <a:path h="1796415" w="1922907">
                  <a:moveTo>
                    <a:pt x="0" y="0"/>
                  </a:moveTo>
                  <a:lnTo>
                    <a:pt x="1922907" y="0"/>
                  </a:lnTo>
                  <a:lnTo>
                    <a:pt x="1922907" y="1796415"/>
                  </a:lnTo>
                  <a:lnTo>
                    <a:pt x="0" y="1796415"/>
                  </a:lnTo>
                  <a:close/>
                </a:path>
              </a:pathLst>
            </a:custGeom>
            <a:solidFill>
              <a:srgbClr val="FFE26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25386" y="3308746"/>
            <a:ext cx="1442217" cy="1347288"/>
            <a:chOff x="0" y="0"/>
            <a:chExt cx="1922956" cy="17963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22956" cy="1796384"/>
            </a:xfrm>
            <a:custGeom>
              <a:avLst/>
              <a:gdLst/>
              <a:ahLst/>
              <a:cxnLst/>
              <a:rect r="r" b="b" t="t" l="l"/>
              <a:pathLst>
                <a:path h="1796384" w="1922956">
                  <a:moveTo>
                    <a:pt x="0" y="0"/>
                  </a:moveTo>
                  <a:lnTo>
                    <a:pt x="1922956" y="0"/>
                  </a:lnTo>
                  <a:lnTo>
                    <a:pt x="1922956" y="1796384"/>
                  </a:lnTo>
                  <a:lnTo>
                    <a:pt x="0" y="1796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1922956" cy="17963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926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803674" y="3401826"/>
            <a:ext cx="1252632" cy="1173575"/>
          </a:xfrm>
          <a:custGeom>
            <a:avLst/>
            <a:gdLst/>
            <a:ahLst/>
            <a:cxnLst/>
            <a:rect r="r" b="b" t="t" l="l"/>
            <a:pathLst>
              <a:path h="1173575" w="1252632">
                <a:moveTo>
                  <a:pt x="0" y="0"/>
                </a:moveTo>
                <a:lnTo>
                  <a:pt x="1252632" y="0"/>
                </a:lnTo>
                <a:lnTo>
                  <a:pt x="1252632" y="1173575"/>
                </a:lnTo>
                <a:lnTo>
                  <a:pt x="0" y="1173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446319" y="5234786"/>
            <a:ext cx="10789950" cy="54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19718" y="4927436"/>
            <a:ext cx="1456754" cy="1347311"/>
            <a:chOff x="0" y="0"/>
            <a:chExt cx="1942338" cy="179641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42338" cy="1796415"/>
            </a:xfrm>
            <a:custGeom>
              <a:avLst/>
              <a:gdLst/>
              <a:ahLst/>
              <a:cxnLst/>
              <a:rect r="r" b="b" t="t" l="l"/>
              <a:pathLst>
                <a:path h="1796415" w="1942338">
                  <a:moveTo>
                    <a:pt x="0" y="0"/>
                  </a:moveTo>
                  <a:lnTo>
                    <a:pt x="1942338" y="0"/>
                  </a:lnTo>
                  <a:lnTo>
                    <a:pt x="1942338" y="1796415"/>
                  </a:lnTo>
                  <a:lnTo>
                    <a:pt x="0" y="1796415"/>
                  </a:lnTo>
                  <a:close/>
                </a:path>
              </a:pathLst>
            </a:custGeom>
            <a:solidFill>
              <a:srgbClr val="FFE26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19718" y="4927436"/>
            <a:ext cx="1456758" cy="1347288"/>
            <a:chOff x="0" y="0"/>
            <a:chExt cx="1942344" cy="17963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42344" cy="1796384"/>
            </a:xfrm>
            <a:custGeom>
              <a:avLst/>
              <a:gdLst/>
              <a:ahLst/>
              <a:cxnLst/>
              <a:rect r="r" b="b" t="t" l="l"/>
              <a:pathLst>
                <a:path h="1796384" w="1942344">
                  <a:moveTo>
                    <a:pt x="0" y="0"/>
                  </a:moveTo>
                  <a:lnTo>
                    <a:pt x="1942344" y="0"/>
                  </a:lnTo>
                  <a:lnTo>
                    <a:pt x="1942344" y="1796384"/>
                  </a:lnTo>
                  <a:lnTo>
                    <a:pt x="0" y="1796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942344" cy="17963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926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07393" y="5008523"/>
            <a:ext cx="1264729" cy="1173575"/>
          </a:xfrm>
          <a:custGeom>
            <a:avLst/>
            <a:gdLst/>
            <a:ahLst/>
            <a:cxnLst/>
            <a:rect r="r" b="b" t="t" l="l"/>
            <a:pathLst>
              <a:path h="1173575" w="1264729">
                <a:moveTo>
                  <a:pt x="0" y="0"/>
                </a:moveTo>
                <a:lnTo>
                  <a:pt x="1264729" y="0"/>
                </a:lnTo>
                <a:lnTo>
                  <a:pt x="1264729" y="1173575"/>
                </a:lnTo>
                <a:lnTo>
                  <a:pt x="0" y="1173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446316" y="6883656"/>
            <a:ext cx="136270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ĐẠT ĐƯỢC VÀ HƯỚNG PHÁT TRIỂN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19714" y="6555508"/>
            <a:ext cx="1442180" cy="1347311"/>
            <a:chOff x="0" y="0"/>
            <a:chExt cx="1922907" cy="179641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22907" cy="1796415"/>
            </a:xfrm>
            <a:custGeom>
              <a:avLst/>
              <a:gdLst/>
              <a:ahLst/>
              <a:cxnLst/>
              <a:rect r="r" b="b" t="t" l="l"/>
              <a:pathLst>
                <a:path h="1796415" w="1922907">
                  <a:moveTo>
                    <a:pt x="0" y="0"/>
                  </a:moveTo>
                  <a:lnTo>
                    <a:pt x="1922907" y="0"/>
                  </a:lnTo>
                  <a:lnTo>
                    <a:pt x="1922907" y="1796415"/>
                  </a:lnTo>
                  <a:lnTo>
                    <a:pt x="0" y="1796415"/>
                  </a:lnTo>
                  <a:close/>
                </a:path>
              </a:pathLst>
            </a:custGeom>
            <a:solidFill>
              <a:srgbClr val="FFE26A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719714" y="6555508"/>
            <a:ext cx="1442217" cy="1347288"/>
            <a:chOff x="0" y="0"/>
            <a:chExt cx="1922956" cy="179638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22956" cy="1796384"/>
            </a:xfrm>
            <a:custGeom>
              <a:avLst/>
              <a:gdLst/>
              <a:ahLst/>
              <a:cxnLst/>
              <a:rect r="r" b="b" t="t" l="l"/>
              <a:pathLst>
                <a:path h="1796384" w="1922956">
                  <a:moveTo>
                    <a:pt x="0" y="0"/>
                  </a:moveTo>
                  <a:lnTo>
                    <a:pt x="1922956" y="0"/>
                  </a:lnTo>
                  <a:lnTo>
                    <a:pt x="1922956" y="1796384"/>
                  </a:lnTo>
                  <a:lnTo>
                    <a:pt x="0" y="1796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1922956" cy="17963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926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798002" y="6648588"/>
            <a:ext cx="1252633" cy="1173575"/>
          </a:xfrm>
          <a:custGeom>
            <a:avLst/>
            <a:gdLst/>
            <a:ahLst/>
            <a:cxnLst/>
            <a:rect r="r" b="b" t="t" l="l"/>
            <a:pathLst>
              <a:path h="1173575" w="1252633">
                <a:moveTo>
                  <a:pt x="0" y="0"/>
                </a:moveTo>
                <a:lnTo>
                  <a:pt x="1252633" y="0"/>
                </a:lnTo>
                <a:lnTo>
                  <a:pt x="1252633" y="1173575"/>
                </a:lnTo>
                <a:lnTo>
                  <a:pt x="0" y="1173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7770"/>
            <a:ext cx="18287996" cy="10462518"/>
            <a:chOff x="0" y="0"/>
            <a:chExt cx="24383995" cy="139500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950062"/>
            </a:xfrm>
            <a:custGeom>
              <a:avLst/>
              <a:gdLst/>
              <a:ahLst/>
              <a:cxnLst/>
              <a:rect r="r" b="b" t="t" l="l"/>
              <a:pathLst>
                <a:path h="1395006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50062"/>
                  </a:lnTo>
                  <a:lnTo>
                    <a:pt x="0" y="13950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302510" y="7638000"/>
            <a:ext cx="8288392" cy="3487744"/>
          </a:xfrm>
          <a:custGeom>
            <a:avLst/>
            <a:gdLst/>
            <a:ahLst/>
            <a:cxnLst/>
            <a:rect r="r" b="b" t="t" l="l"/>
            <a:pathLst>
              <a:path h="3487744" w="8288392">
                <a:moveTo>
                  <a:pt x="0" y="0"/>
                </a:moveTo>
                <a:lnTo>
                  <a:pt x="8288392" y="0"/>
                </a:lnTo>
                <a:lnTo>
                  <a:pt x="8288392" y="3487744"/>
                </a:lnTo>
                <a:lnTo>
                  <a:pt x="0" y="3487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6" r="0" b="-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-354293">
            <a:off x="13769502" y="744088"/>
            <a:ext cx="229794" cy="365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F6F6F6"/>
                </a:solidFill>
                <a:latin typeface="Baloo"/>
                <a:ea typeface="Baloo"/>
                <a:cs typeface="Baloo"/>
                <a:sym typeface="Baloo"/>
              </a:rPr>
              <a:t>A</a:t>
            </a:r>
          </a:p>
        </p:txBody>
      </p:sp>
      <p:grpSp>
        <p:nvGrpSpPr>
          <p:cNvPr name="Group 6" id="6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3/16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7102" y="572918"/>
            <a:ext cx="1414282" cy="1441933"/>
            <a:chOff x="0" y="0"/>
            <a:chExt cx="1885709" cy="19225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85709" cy="1922577"/>
            </a:xfrm>
            <a:custGeom>
              <a:avLst/>
              <a:gdLst/>
              <a:ahLst/>
              <a:cxnLst/>
              <a:rect r="r" b="b" t="t" l="l"/>
              <a:pathLst>
                <a:path h="1922577" w="1885709">
                  <a:moveTo>
                    <a:pt x="0" y="0"/>
                  </a:moveTo>
                  <a:lnTo>
                    <a:pt x="1885709" y="0"/>
                  </a:lnTo>
                  <a:lnTo>
                    <a:pt x="1885709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885709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966623" y="650172"/>
            <a:ext cx="8000352" cy="71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8"/>
              </a:lnSpc>
            </a:pPr>
            <a:r>
              <a:rPr lang="en-US" sz="4799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024794"/>
            <a:ext cx="15953991" cy="688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27"/>
              </a:lnSpc>
            </a:pP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🧩 Vấn đề</a:t>
            </a:r>
          </a:p>
          <a:p>
            <a:pPr algn="just" marL="1084414" indent="-542207" lvl="1">
              <a:lnSpc>
                <a:spcPts val="6027"/>
              </a:lnSpc>
              <a:buFont typeface="Arial"/>
              <a:buChar char="•"/>
            </a:pP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Đo thủ cô</a:t>
            </a: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ng dễ làm nhưng</a:t>
            </a: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 thiếu chính xác, tốn công.</a:t>
            </a:r>
          </a:p>
          <a:p>
            <a:pPr algn="just">
              <a:lnSpc>
                <a:spcPts val="6027"/>
              </a:lnSpc>
            </a:pP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🎯 Mục tiêu</a:t>
            </a:r>
          </a:p>
          <a:p>
            <a:pPr algn="just" marL="1084414" indent="-542207" lvl="1">
              <a:lnSpc>
                <a:spcPts val="6027"/>
              </a:lnSpc>
              <a:buFont typeface="Arial"/>
              <a:buChar char="•"/>
            </a:pP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Đo</a:t>
            </a: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 chiều cao tự động bằng MediaPipe.</a:t>
            </a:r>
          </a:p>
          <a:p>
            <a:pPr algn="just">
              <a:lnSpc>
                <a:spcPts val="6027"/>
              </a:lnSpc>
            </a:pP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🌱 Ý nghĩa</a:t>
            </a:r>
          </a:p>
          <a:p>
            <a:pPr algn="just" marL="1084414" indent="-542207" lvl="1">
              <a:lnSpc>
                <a:spcPts val="6027"/>
              </a:lnSpc>
              <a:buFont typeface="Arial"/>
              <a:buChar char="•"/>
            </a:pP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Hướng tớ</a:t>
            </a: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i số hóa, ứng dụng tro</a:t>
            </a: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ng </a:t>
            </a:r>
            <a:r>
              <a:rPr lang="en-US" sz="5022">
                <a:solidFill>
                  <a:srgbClr val="09264D"/>
                </a:solidFill>
                <a:latin typeface="Arial"/>
                <a:ea typeface="Arial"/>
                <a:cs typeface="Arial"/>
                <a:sym typeface="Arial"/>
              </a:rPr>
              <a:t>giáo dục, y tế, thể thao.</a:t>
            </a:r>
          </a:p>
          <a:p>
            <a:pPr algn="just">
              <a:lnSpc>
                <a:spcPts val="6027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7004" y="7740004"/>
            <a:ext cx="8288392" cy="3487622"/>
          </a:xfrm>
          <a:custGeom>
            <a:avLst/>
            <a:gdLst/>
            <a:ahLst/>
            <a:cxnLst/>
            <a:rect r="r" b="b" t="t" l="l"/>
            <a:pathLst>
              <a:path h="3487622" w="8288392">
                <a:moveTo>
                  <a:pt x="0" y="0"/>
                </a:moveTo>
                <a:lnTo>
                  <a:pt x="8288392" y="0"/>
                </a:lnTo>
                <a:lnTo>
                  <a:pt x="8288392" y="3487622"/>
                </a:lnTo>
                <a:lnTo>
                  <a:pt x="0" y="348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71625" y="8157200"/>
            <a:ext cx="6679739" cy="3407783"/>
          </a:xfrm>
          <a:custGeom>
            <a:avLst/>
            <a:gdLst/>
            <a:ahLst/>
            <a:cxnLst/>
            <a:rect r="r" b="b" t="t" l="l"/>
            <a:pathLst>
              <a:path h="3407783" w="6679739">
                <a:moveTo>
                  <a:pt x="0" y="0"/>
                </a:moveTo>
                <a:lnTo>
                  <a:pt x="6679739" y="0"/>
                </a:lnTo>
                <a:lnTo>
                  <a:pt x="6679739" y="3407783"/>
                </a:lnTo>
                <a:lnTo>
                  <a:pt x="0" y="3407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" t="0" r="-1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4/16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66627" y="750483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 NGHỆ SỬ DỤNG</a:t>
            </a:r>
          </a:p>
        </p:txBody>
      </p:sp>
      <p:grpSp>
        <p:nvGrpSpPr>
          <p:cNvPr name="Group 10" id="10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3595" y="2319085"/>
            <a:ext cx="2843451" cy="2843451"/>
            <a:chOff x="0" y="0"/>
            <a:chExt cx="4206632" cy="4206632"/>
          </a:xfrm>
        </p:grpSpPr>
        <p:sp>
          <p:nvSpPr>
            <p:cNvPr name="Freeform 16" id="16" descr="A blue and yellow snake logo  AI-generated content may be incorrect."/>
            <p:cNvSpPr/>
            <p:nvPr/>
          </p:nvSpPr>
          <p:spPr>
            <a:xfrm flipH="false" flipV="false" rot="0">
              <a:off x="0" y="0"/>
              <a:ext cx="4206621" cy="4206621"/>
            </a:xfrm>
            <a:custGeom>
              <a:avLst/>
              <a:gdLst/>
              <a:ahLst/>
              <a:cxnLst/>
              <a:rect r="r" b="b" t="t" l="l"/>
              <a:pathLst>
                <a:path h="4206621" w="4206621">
                  <a:moveTo>
                    <a:pt x="0" y="0"/>
                  </a:moveTo>
                  <a:lnTo>
                    <a:pt x="4206621" y="0"/>
                  </a:lnTo>
                  <a:lnTo>
                    <a:pt x="4206621" y="4206621"/>
                  </a:lnTo>
                  <a:lnTo>
                    <a:pt x="0" y="4206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01011" y="6481836"/>
            <a:ext cx="2643677" cy="2776464"/>
            <a:chOff x="0" y="0"/>
            <a:chExt cx="4788280" cy="5028787"/>
          </a:xfrm>
        </p:grpSpPr>
        <p:sp>
          <p:nvSpPr>
            <p:cNvPr name="Freeform 18" id="18" descr="A logo of a python  AI-generated content may be incorrect."/>
            <p:cNvSpPr/>
            <p:nvPr/>
          </p:nvSpPr>
          <p:spPr>
            <a:xfrm flipH="false" flipV="false" rot="0">
              <a:off x="0" y="0"/>
              <a:ext cx="4788281" cy="5028819"/>
            </a:xfrm>
            <a:custGeom>
              <a:avLst/>
              <a:gdLst/>
              <a:ahLst/>
              <a:cxnLst/>
              <a:rect r="r" b="b" t="t" l="l"/>
              <a:pathLst>
                <a:path h="5028819" w="4788281">
                  <a:moveTo>
                    <a:pt x="0" y="0"/>
                  </a:moveTo>
                  <a:lnTo>
                    <a:pt x="4788281" y="0"/>
                  </a:lnTo>
                  <a:lnTo>
                    <a:pt x="4788281" y="5028819"/>
                  </a:lnTo>
                  <a:lnTo>
                    <a:pt x="0" y="50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951628" y="2606706"/>
            <a:ext cx="2980290" cy="2536794"/>
            <a:chOff x="0" y="0"/>
            <a:chExt cx="3722051" cy="3168173"/>
          </a:xfrm>
        </p:grpSpPr>
        <p:sp>
          <p:nvSpPr>
            <p:cNvPr name="Freeform 20" id="20" descr="A blue and black logo  AI-generated content may be incorrect."/>
            <p:cNvSpPr/>
            <p:nvPr/>
          </p:nvSpPr>
          <p:spPr>
            <a:xfrm flipH="false" flipV="false" rot="0">
              <a:off x="0" y="0"/>
              <a:ext cx="3721989" cy="3168142"/>
            </a:xfrm>
            <a:custGeom>
              <a:avLst/>
              <a:gdLst/>
              <a:ahLst/>
              <a:cxnLst/>
              <a:rect r="r" b="b" t="t" l="l"/>
              <a:pathLst>
                <a:path h="3168142" w="3721989">
                  <a:moveTo>
                    <a:pt x="0" y="0"/>
                  </a:moveTo>
                  <a:lnTo>
                    <a:pt x="3721989" y="0"/>
                  </a:lnTo>
                  <a:lnTo>
                    <a:pt x="3721989" y="3168142"/>
                  </a:lnTo>
                  <a:lnTo>
                    <a:pt x="0" y="3168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1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482414" y="2175322"/>
            <a:ext cx="2273433" cy="2802594"/>
            <a:chOff x="0" y="0"/>
            <a:chExt cx="3722051" cy="4588389"/>
          </a:xfrm>
        </p:grpSpPr>
        <p:sp>
          <p:nvSpPr>
            <p:cNvPr name="Freeform 22" id="22" descr="A logo with different colors  AI-generated content may be incorrect."/>
            <p:cNvSpPr/>
            <p:nvPr/>
          </p:nvSpPr>
          <p:spPr>
            <a:xfrm flipH="false" flipV="false" rot="0">
              <a:off x="0" y="0"/>
              <a:ext cx="3721989" cy="4588383"/>
            </a:xfrm>
            <a:custGeom>
              <a:avLst/>
              <a:gdLst/>
              <a:ahLst/>
              <a:cxnLst/>
              <a:rect r="r" b="b" t="t" l="l"/>
              <a:pathLst>
                <a:path h="4588383" w="3721989">
                  <a:moveTo>
                    <a:pt x="0" y="0"/>
                  </a:moveTo>
                  <a:lnTo>
                    <a:pt x="3721989" y="0"/>
                  </a:lnTo>
                  <a:lnTo>
                    <a:pt x="3721989" y="4588383"/>
                  </a:lnTo>
                  <a:lnTo>
                    <a:pt x="0" y="4588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1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3854663" y="2175322"/>
            <a:ext cx="2947560" cy="2987214"/>
          </a:xfrm>
          <a:custGeom>
            <a:avLst/>
            <a:gdLst/>
            <a:ahLst/>
            <a:cxnLst/>
            <a:rect r="r" b="b" t="t" l="l"/>
            <a:pathLst>
              <a:path h="2987214" w="2947560">
                <a:moveTo>
                  <a:pt x="0" y="0"/>
                </a:moveTo>
                <a:lnTo>
                  <a:pt x="2947560" y="0"/>
                </a:lnTo>
                <a:lnTo>
                  <a:pt x="2947560" y="2987214"/>
                </a:lnTo>
                <a:lnTo>
                  <a:pt x="0" y="2987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307866" y="6646077"/>
            <a:ext cx="2447981" cy="2447981"/>
          </a:xfrm>
          <a:custGeom>
            <a:avLst/>
            <a:gdLst/>
            <a:ahLst/>
            <a:cxnLst/>
            <a:rect r="r" b="b" t="t" l="l"/>
            <a:pathLst>
              <a:path h="2447981" w="2447981">
                <a:moveTo>
                  <a:pt x="0" y="0"/>
                </a:moveTo>
                <a:lnTo>
                  <a:pt x="2447981" y="0"/>
                </a:lnTo>
                <a:lnTo>
                  <a:pt x="2447981" y="2447982"/>
                </a:lnTo>
                <a:lnTo>
                  <a:pt x="0" y="2447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517185" y="6460286"/>
            <a:ext cx="2798014" cy="2798014"/>
          </a:xfrm>
          <a:custGeom>
            <a:avLst/>
            <a:gdLst/>
            <a:ahLst/>
            <a:cxnLst/>
            <a:rect r="r" b="b" t="t" l="l"/>
            <a:pathLst>
              <a:path h="2798014" w="2798014">
                <a:moveTo>
                  <a:pt x="0" y="0"/>
                </a:moveTo>
                <a:lnTo>
                  <a:pt x="2798014" y="0"/>
                </a:lnTo>
                <a:lnTo>
                  <a:pt x="2798014" y="2798014"/>
                </a:lnTo>
                <a:lnTo>
                  <a:pt x="0" y="2798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402304" y="6646077"/>
            <a:ext cx="2237792" cy="2704280"/>
          </a:xfrm>
          <a:custGeom>
            <a:avLst/>
            <a:gdLst/>
            <a:ahLst/>
            <a:cxnLst/>
            <a:rect r="r" b="b" t="t" l="l"/>
            <a:pathLst>
              <a:path h="2704280" w="2237792">
                <a:moveTo>
                  <a:pt x="0" y="0"/>
                </a:moveTo>
                <a:lnTo>
                  <a:pt x="2237792" y="0"/>
                </a:lnTo>
                <a:lnTo>
                  <a:pt x="2237792" y="2704281"/>
                </a:lnTo>
                <a:lnTo>
                  <a:pt x="0" y="2704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7144" y="1712808"/>
            <a:ext cx="14818424" cy="8477584"/>
            <a:chOff x="0" y="0"/>
            <a:chExt cx="24383995" cy="139500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950062"/>
            </a:xfrm>
            <a:custGeom>
              <a:avLst/>
              <a:gdLst/>
              <a:ahLst/>
              <a:cxnLst/>
              <a:rect r="r" b="b" t="t" l="l"/>
              <a:pathLst>
                <a:path h="1395006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50062"/>
                  </a:lnTo>
                  <a:lnTo>
                    <a:pt x="0" y="13950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46" r="0" b="-134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69300" y="-221020"/>
            <a:ext cx="8286562" cy="3486890"/>
          </a:xfrm>
          <a:custGeom>
            <a:avLst/>
            <a:gdLst/>
            <a:ahLst/>
            <a:cxnLst/>
            <a:rect r="r" b="b" t="t" l="l"/>
            <a:pathLst>
              <a:path h="3486890" w="8286562">
                <a:moveTo>
                  <a:pt x="0" y="0"/>
                </a:moveTo>
                <a:lnTo>
                  <a:pt x="8286562" y="0"/>
                </a:lnTo>
                <a:lnTo>
                  <a:pt x="8286562" y="3486890"/>
                </a:lnTo>
                <a:lnTo>
                  <a:pt x="0" y="348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4" r="0" b="-12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78700" y="8041500"/>
            <a:ext cx="4879094" cy="2594080"/>
          </a:xfrm>
          <a:custGeom>
            <a:avLst/>
            <a:gdLst/>
            <a:ahLst/>
            <a:cxnLst/>
            <a:rect r="r" b="b" t="t" l="l"/>
            <a:pathLst>
              <a:path h="2594080" w="4879094">
                <a:moveTo>
                  <a:pt x="0" y="0"/>
                </a:moveTo>
                <a:lnTo>
                  <a:pt x="4879094" y="0"/>
                </a:lnTo>
                <a:lnTo>
                  <a:pt x="4879094" y="2594080"/>
                </a:lnTo>
                <a:lnTo>
                  <a:pt x="0" y="2594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9840" y="9105428"/>
            <a:ext cx="494608" cy="494692"/>
          </a:xfrm>
          <a:custGeom>
            <a:avLst/>
            <a:gdLst/>
            <a:ahLst/>
            <a:cxnLst/>
            <a:rect r="r" b="b" t="t" l="l"/>
            <a:pathLst>
              <a:path h="494692" w="494608">
                <a:moveTo>
                  <a:pt x="0" y="0"/>
                </a:moveTo>
                <a:lnTo>
                  <a:pt x="494608" y="0"/>
                </a:lnTo>
                <a:lnTo>
                  <a:pt x="494608" y="494692"/>
                </a:lnTo>
                <a:lnTo>
                  <a:pt x="0" y="4946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" t="0" r="-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5/16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66623" y="817619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  <p:grpSp>
        <p:nvGrpSpPr>
          <p:cNvPr name="Group 13" id="13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3967930" y="-1536368"/>
            <a:ext cx="5119935" cy="5512720"/>
          </a:xfrm>
          <a:custGeom>
            <a:avLst/>
            <a:gdLst/>
            <a:ahLst/>
            <a:cxnLst/>
            <a:rect r="r" b="b" t="t" l="l"/>
            <a:pathLst>
              <a:path h="5512720" w="5119935">
                <a:moveTo>
                  <a:pt x="0" y="0"/>
                </a:moveTo>
                <a:lnTo>
                  <a:pt x="5119935" y="0"/>
                </a:lnTo>
                <a:lnTo>
                  <a:pt x="5119935" y="5512720"/>
                </a:lnTo>
                <a:lnTo>
                  <a:pt x="0" y="5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3" t="0" r="-23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375596" y="764284"/>
            <a:ext cx="6111116" cy="1045690"/>
            <a:chOff x="0" y="0"/>
            <a:chExt cx="8148155" cy="13942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48155" cy="1394253"/>
            </a:xfrm>
            <a:custGeom>
              <a:avLst/>
              <a:gdLst/>
              <a:ahLst/>
              <a:cxnLst/>
              <a:rect r="r" b="b" t="t" l="l"/>
              <a:pathLst>
                <a:path h="1394253" w="8148155">
                  <a:moveTo>
                    <a:pt x="0" y="0"/>
                  </a:moveTo>
                  <a:lnTo>
                    <a:pt x="8148155" y="0"/>
                  </a:lnTo>
                  <a:lnTo>
                    <a:pt x="8148155" y="1394253"/>
                  </a:lnTo>
                  <a:lnTo>
                    <a:pt x="0" y="1394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48155" cy="13942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Tổng quan hệ thống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9300" y="-221020"/>
            <a:ext cx="8286562" cy="3486890"/>
          </a:xfrm>
          <a:custGeom>
            <a:avLst/>
            <a:gdLst/>
            <a:ahLst/>
            <a:cxnLst/>
            <a:rect r="r" b="b" t="t" l="l"/>
            <a:pathLst>
              <a:path h="3486890" w="8286562">
                <a:moveTo>
                  <a:pt x="0" y="0"/>
                </a:moveTo>
                <a:lnTo>
                  <a:pt x="8286562" y="0"/>
                </a:lnTo>
                <a:lnTo>
                  <a:pt x="8286562" y="3486890"/>
                </a:lnTo>
                <a:lnTo>
                  <a:pt x="0" y="348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24" r="0" b="-1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78700" y="8041500"/>
            <a:ext cx="4879094" cy="2594080"/>
          </a:xfrm>
          <a:custGeom>
            <a:avLst/>
            <a:gdLst/>
            <a:ahLst/>
            <a:cxnLst/>
            <a:rect r="r" b="b" t="t" l="l"/>
            <a:pathLst>
              <a:path h="2594080" w="4879094">
                <a:moveTo>
                  <a:pt x="0" y="0"/>
                </a:moveTo>
                <a:lnTo>
                  <a:pt x="4879094" y="0"/>
                </a:lnTo>
                <a:lnTo>
                  <a:pt x="4879094" y="2594080"/>
                </a:lnTo>
                <a:lnTo>
                  <a:pt x="0" y="2594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9840" y="9105428"/>
            <a:ext cx="494608" cy="494692"/>
          </a:xfrm>
          <a:custGeom>
            <a:avLst/>
            <a:gdLst/>
            <a:ahLst/>
            <a:cxnLst/>
            <a:rect r="r" b="b" t="t" l="l"/>
            <a:pathLst>
              <a:path h="494692" w="494608">
                <a:moveTo>
                  <a:pt x="0" y="0"/>
                </a:moveTo>
                <a:lnTo>
                  <a:pt x="494608" y="0"/>
                </a:lnTo>
                <a:lnTo>
                  <a:pt x="494608" y="494692"/>
                </a:lnTo>
                <a:lnTo>
                  <a:pt x="0" y="494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" t="0" r="-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66623" y="817619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  <p:grpSp>
        <p:nvGrpSpPr>
          <p:cNvPr name="Group 11" id="11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967930" y="-1536368"/>
            <a:ext cx="5119935" cy="5512720"/>
          </a:xfrm>
          <a:custGeom>
            <a:avLst/>
            <a:gdLst/>
            <a:ahLst/>
            <a:cxnLst/>
            <a:rect r="r" b="b" t="t" l="l"/>
            <a:pathLst>
              <a:path h="5512720" w="5119935">
                <a:moveTo>
                  <a:pt x="0" y="0"/>
                </a:moveTo>
                <a:lnTo>
                  <a:pt x="5119935" y="0"/>
                </a:lnTo>
                <a:lnTo>
                  <a:pt x="5119935" y="5512720"/>
                </a:lnTo>
                <a:lnTo>
                  <a:pt x="0" y="5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3" t="0" r="-23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986011" y="1530413"/>
            <a:ext cx="5348572" cy="4466848"/>
          </a:xfrm>
          <a:custGeom>
            <a:avLst/>
            <a:gdLst/>
            <a:ahLst/>
            <a:cxnLst/>
            <a:rect r="r" b="b" t="t" l="l"/>
            <a:pathLst>
              <a:path h="4466848" w="5348572">
                <a:moveTo>
                  <a:pt x="0" y="0"/>
                </a:moveTo>
                <a:lnTo>
                  <a:pt x="5348572" y="0"/>
                </a:lnTo>
                <a:lnTo>
                  <a:pt x="5348572" y="4466848"/>
                </a:lnTo>
                <a:lnTo>
                  <a:pt x="0" y="4466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37144" y="3683597"/>
            <a:ext cx="5248969" cy="5574703"/>
          </a:xfrm>
          <a:custGeom>
            <a:avLst/>
            <a:gdLst/>
            <a:ahLst/>
            <a:cxnLst/>
            <a:rect r="r" b="b" t="t" l="l"/>
            <a:pathLst>
              <a:path h="5574703" w="5248969">
                <a:moveTo>
                  <a:pt x="0" y="0"/>
                </a:moveTo>
                <a:lnTo>
                  <a:pt x="5248969" y="0"/>
                </a:lnTo>
                <a:lnTo>
                  <a:pt x="5248969" y="5574703"/>
                </a:lnTo>
                <a:lnTo>
                  <a:pt x="0" y="55747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911612" y="2376308"/>
            <a:ext cx="4808142" cy="6097682"/>
          </a:xfrm>
          <a:custGeom>
            <a:avLst/>
            <a:gdLst/>
            <a:ahLst/>
            <a:cxnLst/>
            <a:rect r="r" b="b" t="t" l="l"/>
            <a:pathLst>
              <a:path h="6097682" w="4808142">
                <a:moveTo>
                  <a:pt x="0" y="0"/>
                </a:moveTo>
                <a:lnTo>
                  <a:pt x="4808142" y="0"/>
                </a:lnTo>
                <a:lnTo>
                  <a:pt x="4808142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57545" y="2385833"/>
            <a:ext cx="3357695" cy="71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8"/>
              </a:lnSpc>
              <a:spcBef>
                <a:spcPct val="0"/>
              </a:spcBef>
            </a:pPr>
            <a:r>
              <a:rPr lang="en-US" b="true" sz="4800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Mediapipe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7770"/>
            <a:ext cx="18287996" cy="10462518"/>
            <a:chOff x="0" y="0"/>
            <a:chExt cx="24383995" cy="139500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950062"/>
            </a:xfrm>
            <a:custGeom>
              <a:avLst/>
              <a:gdLst/>
              <a:ahLst/>
              <a:cxnLst/>
              <a:rect r="r" b="b" t="t" l="l"/>
              <a:pathLst>
                <a:path h="1395006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50062"/>
                  </a:lnTo>
                  <a:lnTo>
                    <a:pt x="0" y="13950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69300" y="-532476"/>
            <a:ext cx="8286562" cy="3486890"/>
          </a:xfrm>
          <a:custGeom>
            <a:avLst/>
            <a:gdLst/>
            <a:ahLst/>
            <a:cxnLst/>
            <a:rect r="r" b="b" t="t" l="l"/>
            <a:pathLst>
              <a:path h="3486890" w="8286562">
                <a:moveTo>
                  <a:pt x="0" y="0"/>
                </a:moveTo>
                <a:lnTo>
                  <a:pt x="8286562" y="0"/>
                </a:lnTo>
                <a:lnTo>
                  <a:pt x="8286562" y="3486890"/>
                </a:lnTo>
                <a:lnTo>
                  <a:pt x="0" y="348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4" r="0" b="-12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78700" y="8041500"/>
            <a:ext cx="4879094" cy="2594080"/>
          </a:xfrm>
          <a:custGeom>
            <a:avLst/>
            <a:gdLst/>
            <a:ahLst/>
            <a:cxnLst/>
            <a:rect r="r" b="b" t="t" l="l"/>
            <a:pathLst>
              <a:path h="2594080" w="4879094">
                <a:moveTo>
                  <a:pt x="0" y="0"/>
                </a:moveTo>
                <a:lnTo>
                  <a:pt x="4879094" y="0"/>
                </a:lnTo>
                <a:lnTo>
                  <a:pt x="4879094" y="2594080"/>
                </a:lnTo>
                <a:lnTo>
                  <a:pt x="0" y="2594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08850" y="7510800"/>
            <a:ext cx="494608" cy="494692"/>
          </a:xfrm>
          <a:custGeom>
            <a:avLst/>
            <a:gdLst/>
            <a:ahLst/>
            <a:cxnLst/>
            <a:rect r="r" b="b" t="t" l="l"/>
            <a:pathLst>
              <a:path h="494692" w="494608">
                <a:moveTo>
                  <a:pt x="0" y="0"/>
                </a:moveTo>
                <a:lnTo>
                  <a:pt x="494608" y="0"/>
                </a:lnTo>
                <a:lnTo>
                  <a:pt x="494608" y="494692"/>
                </a:lnTo>
                <a:lnTo>
                  <a:pt x="0" y="4946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" t="0" r="-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82626" y="2134104"/>
            <a:ext cx="11111131" cy="1125518"/>
            <a:chOff x="0" y="0"/>
            <a:chExt cx="14814841" cy="15006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14841" cy="1500691"/>
            </a:xfrm>
            <a:custGeom>
              <a:avLst/>
              <a:gdLst/>
              <a:ahLst/>
              <a:cxnLst/>
              <a:rect r="r" b="b" t="t" l="l"/>
              <a:pathLst>
                <a:path h="1500691" w="14814841">
                  <a:moveTo>
                    <a:pt x="0" y="0"/>
                  </a:moveTo>
                  <a:lnTo>
                    <a:pt x="14814841" y="0"/>
                  </a:lnTo>
                  <a:lnTo>
                    <a:pt x="14814841" y="1500691"/>
                  </a:lnTo>
                  <a:lnTo>
                    <a:pt x="0" y="1500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4814841" cy="15006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Pipeline hệ thống dự đoán chiều cao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967930" y="-1536368"/>
            <a:ext cx="5119935" cy="5512720"/>
          </a:xfrm>
          <a:custGeom>
            <a:avLst/>
            <a:gdLst/>
            <a:ahLst/>
            <a:cxnLst/>
            <a:rect r="r" b="b" t="t" l="l"/>
            <a:pathLst>
              <a:path h="5512720" w="5119935">
                <a:moveTo>
                  <a:pt x="0" y="0"/>
                </a:moveTo>
                <a:lnTo>
                  <a:pt x="5119935" y="0"/>
                </a:lnTo>
                <a:lnTo>
                  <a:pt x="5119935" y="5512720"/>
                </a:lnTo>
                <a:lnTo>
                  <a:pt x="0" y="5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3" t="0" r="-23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06426" y="3463256"/>
            <a:ext cx="16551075" cy="5544610"/>
          </a:xfrm>
          <a:custGeom>
            <a:avLst/>
            <a:gdLst/>
            <a:ahLst/>
            <a:cxnLst/>
            <a:rect r="r" b="b" t="t" l="l"/>
            <a:pathLst>
              <a:path h="5544610" w="16551075">
                <a:moveTo>
                  <a:pt x="0" y="0"/>
                </a:moveTo>
                <a:lnTo>
                  <a:pt x="16551075" y="0"/>
                </a:lnTo>
                <a:lnTo>
                  <a:pt x="16551075" y="5544610"/>
                </a:lnTo>
                <a:lnTo>
                  <a:pt x="0" y="5544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66627" y="750483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2236" y="7222887"/>
            <a:ext cx="5411994" cy="3862076"/>
          </a:xfrm>
          <a:custGeom>
            <a:avLst/>
            <a:gdLst/>
            <a:ahLst/>
            <a:cxnLst/>
            <a:rect r="r" b="b" t="t" l="l"/>
            <a:pathLst>
              <a:path h="3862076" w="5411994">
                <a:moveTo>
                  <a:pt x="0" y="0"/>
                </a:moveTo>
                <a:lnTo>
                  <a:pt x="5411994" y="0"/>
                </a:lnTo>
                <a:lnTo>
                  <a:pt x="5411994" y="3862076"/>
                </a:lnTo>
                <a:lnTo>
                  <a:pt x="0" y="386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" t="0" r="-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2650" y="562200"/>
            <a:ext cx="2081054" cy="929150"/>
          </a:xfrm>
          <a:custGeom>
            <a:avLst/>
            <a:gdLst/>
            <a:ahLst/>
            <a:cxnLst/>
            <a:rect r="r" b="b" t="t" l="l"/>
            <a:pathLst>
              <a:path h="929150" w="2081054">
                <a:moveTo>
                  <a:pt x="0" y="0"/>
                </a:moveTo>
                <a:lnTo>
                  <a:pt x="2081054" y="0"/>
                </a:lnTo>
                <a:lnTo>
                  <a:pt x="2081054" y="929150"/>
                </a:lnTo>
                <a:lnTo>
                  <a:pt x="0" y="92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2" r="0" b="-11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67206" y="1919125"/>
            <a:ext cx="6747993" cy="1125518"/>
            <a:chOff x="0" y="0"/>
            <a:chExt cx="8997324" cy="1500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97324" cy="1500691"/>
            </a:xfrm>
            <a:custGeom>
              <a:avLst/>
              <a:gdLst/>
              <a:ahLst/>
              <a:cxnLst/>
              <a:rect r="r" b="b" t="t" l="l"/>
              <a:pathLst>
                <a:path h="1500691" w="8997324">
                  <a:moveTo>
                    <a:pt x="0" y="0"/>
                  </a:moveTo>
                  <a:lnTo>
                    <a:pt x="8997324" y="0"/>
                  </a:lnTo>
                  <a:lnTo>
                    <a:pt x="8997324" y="1500691"/>
                  </a:lnTo>
                  <a:lnTo>
                    <a:pt x="0" y="1500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997324" cy="15006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Thu thập, xử lý dữ liệu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861352" y="2103083"/>
            <a:ext cx="10126882" cy="7050842"/>
          </a:xfrm>
          <a:custGeom>
            <a:avLst/>
            <a:gdLst/>
            <a:ahLst/>
            <a:cxnLst/>
            <a:rect r="r" b="b" t="t" l="l"/>
            <a:pathLst>
              <a:path h="7050842" w="10126882">
                <a:moveTo>
                  <a:pt x="0" y="0"/>
                </a:moveTo>
                <a:lnTo>
                  <a:pt x="10126882" y="0"/>
                </a:lnTo>
                <a:lnTo>
                  <a:pt x="10126882" y="7050842"/>
                </a:lnTo>
                <a:lnTo>
                  <a:pt x="0" y="705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806" y="4268199"/>
            <a:ext cx="6250360" cy="4885726"/>
          </a:xfrm>
          <a:custGeom>
            <a:avLst/>
            <a:gdLst/>
            <a:ahLst/>
            <a:cxnLst/>
            <a:rect r="r" b="b" t="t" l="l"/>
            <a:pathLst>
              <a:path h="4885726" w="6250360">
                <a:moveTo>
                  <a:pt x="0" y="0"/>
                </a:moveTo>
                <a:lnTo>
                  <a:pt x="6250360" y="0"/>
                </a:lnTo>
                <a:lnTo>
                  <a:pt x="6250360" y="4885726"/>
                </a:lnTo>
                <a:lnTo>
                  <a:pt x="0" y="4885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66627" y="750483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2236" y="7222887"/>
            <a:ext cx="5411994" cy="3862076"/>
          </a:xfrm>
          <a:custGeom>
            <a:avLst/>
            <a:gdLst/>
            <a:ahLst/>
            <a:cxnLst/>
            <a:rect r="r" b="b" t="t" l="l"/>
            <a:pathLst>
              <a:path h="3862076" w="5411994">
                <a:moveTo>
                  <a:pt x="0" y="0"/>
                </a:moveTo>
                <a:lnTo>
                  <a:pt x="5411994" y="0"/>
                </a:lnTo>
                <a:lnTo>
                  <a:pt x="5411994" y="3862076"/>
                </a:lnTo>
                <a:lnTo>
                  <a:pt x="0" y="386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" t="0" r="-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2650" y="562200"/>
            <a:ext cx="2081054" cy="929150"/>
          </a:xfrm>
          <a:custGeom>
            <a:avLst/>
            <a:gdLst/>
            <a:ahLst/>
            <a:cxnLst/>
            <a:rect r="r" b="b" t="t" l="l"/>
            <a:pathLst>
              <a:path h="929150" w="2081054">
                <a:moveTo>
                  <a:pt x="0" y="0"/>
                </a:moveTo>
                <a:lnTo>
                  <a:pt x="2081054" y="0"/>
                </a:lnTo>
                <a:lnTo>
                  <a:pt x="2081054" y="929150"/>
                </a:lnTo>
                <a:lnTo>
                  <a:pt x="0" y="92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2" r="0" b="-11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6714" y="9306750"/>
            <a:ext cx="1463040" cy="548640"/>
            <a:chOff x="0" y="0"/>
            <a:chExt cx="1950720" cy="731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0720" cy="731520"/>
            </a:xfrm>
            <a:custGeom>
              <a:avLst/>
              <a:gdLst/>
              <a:ahLst/>
              <a:cxnLst/>
              <a:rect r="r" b="b" t="t" l="l"/>
              <a:pathLst>
                <a:path h="731520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16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56714" y="9313894"/>
            <a:ext cx="1463040" cy="541496"/>
            <a:chOff x="0" y="0"/>
            <a:chExt cx="1950720" cy="721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720" cy="721995"/>
            </a:xfrm>
            <a:custGeom>
              <a:avLst/>
              <a:gdLst/>
              <a:ahLst/>
              <a:cxnLst/>
              <a:rect r="r" b="b" t="t" l="l"/>
              <a:pathLst>
                <a:path h="721995" w="1950720">
                  <a:moveTo>
                    <a:pt x="0" y="0"/>
                  </a:moveTo>
                  <a:lnTo>
                    <a:pt x="1950720" y="0"/>
                  </a:lnTo>
                  <a:lnTo>
                    <a:pt x="1950720" y="721995"/>
                  </a:lnTo>
                  <a:lnTo>
                    <a:pt x="0" y="72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950720" cy="7124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  <a:r>
                <a:rPr lang="en-US" sz="2400">
                  <a:solidFill>
                    <a:srgbClr val="F6F6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/16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5338486">
            <a:off x="1337982" y="1170828"/>
            <a:ext cx="1074435" cy="9525"/>
            <a:chOff x="0" y="0"/>
            <a:chExt cx="1432580" cy="12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2560" cy="12700"/>
            </a:xfrm>
            <a:custGeom>
              <a:avLst/>
              <a:gdLst/>
              <a:ahLst/>
              <a:cxnLst/>
              <a:rect r="r" b="b" t="t" l="l"/>
              <a:pathLst>
                <a:path h="12700" w="1432560">
                  <a:moveTo>
                    <a:pt x="6350" y="0"/>
                  </a:moveTo>
                  <a:lnTo>
                    <a:pt x="1426210" y="0"/>
                  </a:lnTo>
                  <a:cubicBezTo>
                    <a:pt x="1429766" y="0"/>
                    <a:pt x="1432560" y="2794"/>
                    <a:pt x="1432560" y="6350"/>
                  </a:cubicBezTo>
                  <a:cubicBezTo>
                    <a:pt x="1432560" y="9906"/>
                    <a:pt x="1429766" y="12700"/>
                    <a:pt x="142621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806" y="2454049"/>
            <a:ext cx="6747993" cy="1125518"/>
            <a:chOff x="0" y="0"/>
            <a:chExt cx="8997324" cy="1500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97324" cy="1500691"/>
            </a:xfrm>
            <a:custGeom>
              <a:avLst/>
              <a:gdLst/>
              <a:ahLst/>
              <a:cxnLst/>
              <a:rect r="r" b="b" t="t" l="l"/>
              <a:pathLst>
                <a:path h="1500691" w="8997324">
                  <a:moveTo>
                    <a:pt x="0" y="0"/>
                  </a:moveTo>
                  <a:lnTo>
                    <a:pt x="8997324" y="0"/>
                  </a:lnTo>
                  <a:lnTo>
                    <a:pt x="8997324" y="1500691"/>
                  </a:lnTo>
                  <a:lnTo>
                    <a:pt x="0" y="1500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997324" cy="15006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 trận tương quan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806" y="572918"/>
            <a:ext cx="1635578" cy="1441933"/>
            <a:chOff x="0" y="0"/>
            <a:chExt cx="2180771" cy="19225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80771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80771">
                  <a:moveTo>
                    <a:pt x="0" y="0"/>
                  </a:moveTo>
                  <a:lnTo>
                    <a:pt x="2180771" y="0"/>
                  </a:lnTo>
                  <a:lnTo>
                    <a:pt x="2180771" y="1922577"/>
                  </a:lnTo>
                  <a:lnTo>
                    <a:pt x="0" y="1922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180771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sz="7200" b="true">
                  <a:solidFill>
                    <a:srgbClr val="09264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684354" y="562200"/>
            <a:ext cx="9983338" cy="9022442"/>
          </a:xfrm>
          <a:custGeom>
            <a:avLst/>
            <a:gdLst/>
            <a:ahLst/>
            <a:cxnLst/>
            <a:rect r="r" b="b" t="t" l="l"/>
            <a:pathLst>
              <a:path h="9022442" w="9983338">
                <a:moveTo>
                  <a:pt x="0" y="0"/>
                </a:moveTo>
                <a:lnTo>
                  <a:pt x="9983338" y="0"/>
                </a:lnTo>
                <a:lnTo>
                  <a:pt x="9983338" y="9022442"/>
                </a:lnTo>
                <a:lnTo>
                  <a:pt x="0" y="9022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66627" y="750483"/>
            <a:ext cx="10697144" cy="7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26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DAGop4JUUEM</dc:identifier>
  <dcterms:modified xsi:type="dcterms:W3CDTF">2011-08-01T06:04:30Z</dcterms:modified>
  <cp:revision>1</cp:revision>
  <dc:title>dong</dc:title>
</cp:coreProperties>
</file>